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840" r:id="rId2"/>
    <p:sldId id="2832" r:id="rId3"/>
    <p:sldId id="2841" r:id="rId4"/>
    <p:sldId id="2820" r:id="rId5"/>
    <p:sldId id="2662" r:id="rId6"/>
    <p:sldId id="2811" r:id="rId7"/>
    <p:sldId id="2812" r:id="rId8"/>
    <p:sldId id="1369" r:id="rId9"/>
    <p:sldId id="2379" r:id="rId10"/>
    <p:sldId id="2842" r:id="rId11"/>
    <p:sldId id="2725" r:id="rId12"/>
    <p:sldId id="2726" r:id="rId13"/>
    <p:sldId id="2727" r:id="rId14"/>
    <p:sldId id="2843" r:id="rId15"/>
    <p:sldId id="2844" r:id="rId16"/>
    <p:sldId id="2839" r:id="rId17"/>
    <p:sldId id="2845" r:id="rId18"/>
    <p:sldId id="2846" r:id="rId19"/>
    <p:sldId id="2830" r:id="rId20"/>
    <p:sldId id="2831" r:id="rId21"/>
    <p:sldId id="266" r:id="rId22"/>
    <p:sldId id="2847" r:id="rId23"/>
    <p:sldId id="2730" r:id="rId24"/>
    <p:sldId id="2708"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alibri" pitchFamily="34" charset="0"/>
        <a:ea typeface="+mn-ea"/>
        <a:cs typeface="Arial" charset="0"/>
      </a:defRPr>
    </a:lvl1pPr>
    <a:lvl2pPr marL="457200" algn="l" rtl="0" fontAlgn="base">
      <a:spcBef>
        <a:spcPct val="0"/>
      </a:spcBef>
      <a:spcAft>
        <a:spcPct val="0"/>
      </a:spcAft>
      <a:defRPr sz="2400" kern="1200">
        <a:solidFill>
          <a:schemeClr val="tx1"/>
        </a:solidFill>
        <a:latin typeface="Calibri" pitchFamily="34" charset="0"/>
        <a:ea typeface="+mn-ea"/>
        <a:cs typeface="Arial" charset="0"/>
      </a:defRPr>
    </a:lvl2pPr>
    <a:lvl3pPr marL="914400" algn="l" rtl="0" fontAlgn="base">
      <a:spcBef>
        <a:spcPct val="0"/>
      </a:spcBef>
      <a:spcAft>
        <a:spcPct val="0"/>
      </a:spcAft>
      <a:defRPr sz="2400" kern="1200">
        <a:solidFill>
          <a:schemeClr val="tx1"/>
        </a:solidFill>
        <a:latin typeface="Calibri" pitchFamily="34" charset="0"/>
        <a:ea typeface="+mn-ea"/>
        <a:cs typeface="Arial" charset="0"/>
      </a:defRPr>
    </a:lvl3pPr>
    <a:lvl4pPr marL="1371600" algn="l" rtl="0" fontAlgn="base">
      <a:spcBef>
        <a:spcPct val="0"/>
      </a:spcBef>
      <a:spcAft>
        <a:spcPct val="0"/>
      </a:spcAft>
      <a:defRPr sz="2400" kern="1200">
        <a:solidFill>
          <a:schemeClr val="tx1"/>
        </a:solidFill>
        <a:latin typeface="Calibri" pitchFamily="34" charset="0"/>
        <a:ea typeface="+mn-ea"/>
        <a:cs typeface="Arial" charset="0"/>
      </a:defRPr>
    </a:lvl4pPr>
    <a:lvl5pPr marL="1828800" algn="l" rtl="0" fontAlgn="base">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83" autoAdjust="0"/>
    <p:restoredTop sz="90929"/>
  </p:normalViewPr>
  <p:slideViewPr>
    <p:cSldViewPr>
      <p:cViewPr varScale="1">
        <p:scale>
          <a:sx n="59" d="100"/>
          <a:sy n="59" d="100"/>
        </p:scale>
        <p:origin x="53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68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b="1" dirty="0"/>
              <a:t>Guide to using the slides</a:t>
            </a:r>
          </a:p>
          <a:p>
            <a:pPr marL="171450" indent="-171450">
              <a:buFontTx/>
              <a:buChar char="-"/>
            </a:pPr>
            <a:r>
              <a:rPr lang="en-GB" b="0" dirty="0"/>
              <a:t>The notes for facilitators are a guide only and should be adapted to the level of the learners and the context.</a:t>
            </a:r>
          </a:p>
          <a:p>
            <a:pPr marL="171450" indent="-171450">
              <a:buFontTx/>
              <a:buChar char="-"/>
            </a:pPr>
            <a:r>
              <a:rPr lang="en-GB" b="0" dirty="0"/>
              <a:t>Slides may be added or removed to suit the learning context.</a:t>
            </a:r>
          </a:p>
          <a:p>
            <a:pPr marL="171450" indent="-171450">
              <a:buFontTx/>
              <a:buChar char="-"/>
            </a:pPr>
            <a:r>
              <a:rPr lang="en-GB" b="0" dirty="0"/>
              <a:t>These slides are intended for non-commercial educational  and training use only</a:t>
            </a:r>
          </a:p>
        </p:txBody>
      </p:sp>
    </p:spTree>
    <p:extLst>
      <p:ext uri="{BB962C8B-B14F-4D97-AF65-F5344CB8AC3E}">
        <p14:creationId xmlns:p14="http://schemas.microsoft.com/office/powerpoint/2010/main" val="306576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Develop a group word cloud of words often used for ‘fusion skills’ including transversal skills, future skills, essential skills, interdisciplinary skills, soft skills, transdisciplinary, transferable skills, life skills, etc.  Brainstorm as many words as possible to create the word cloud. This software can be used https://www.mentimeter.com/features/word-cloud</a:t>
            </a:r>
          </a:p>
          <a:p>
            <a:pPr marL="171450" indent="-171450">
              <a:buFontTx/>
              <a:buChar char="-"/>
            </a:pPr>
            <a:r>
              <a:rPr lang="en-GB" dirty="0"/>
              <a:t>Are there some skills you thought would be in the Fusion Skills list of 12 words that are not there? Make a group list of these words.</a:t>
            </a:r>
          </a:p>
          <a:p>
            <a:pPr marL="171450" indent="-171450">
              <a:buFontTx/>
              <a:buChar char="-"/>
            </a:pPr>
            <a:endParaRPr lang="en-GB" dirty="0"/>
          </a:p>
          <a:p>
            <a:endParaRPr lang="en-GB" dirty="0"/>
          </a:p>
          <a:p>
            <a:r>
              <a:rPr lang="en-GB" dirty="0"/>
              <a:t>Many </a:t>
            </a:r>
          </a:p>
        </p:txBody>
      </p:sp>
    </p:spTree>
    <p:extLst>
      <p:ext uri="{BB962C8B-B14F-4D97-AF65-F5344CB8AC3E}">
        <p14:creationId xmlns:p14="http://schemas.microsoft.com/office/powerpoint/2010/main" val="356209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Provide the T-shaped Handout.</a:t>
            </a:r>
          </a:p>
          <a:p>
            <a:r>
              <a:rPr lang="en-GB" dirty="0"/>
              <a:t>Based on the Fusion skills definition, write your top three Fusion strengths along the top of the T (the horizontal). Share these as a class.</a:t>
            </a:r>
          </a:p>
          <a:p>
            <a:r>
              <a:rPr lang="en-GB" dirty="0"/>
              <a:t>On the vertical, list your three top specialist skills e.g. “I can use excel” </a:t>
            </a:r>
          </a:p>
        </p:txBody>
      </p:sp>
    </p:spTree>
    <p:extLst>
      <p:ext uri="{BB962C8B-B14F-4D97-AF65-F5344CB8AC3E}">
        <p14:creationId xmlns:p14="http://schemas.microsoft.com/office/powerpoint/2010/main" val="202894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People are increasingly having many specialisms.</a:t>
            </a:r>
          </a:p>
          <a:p>
            <a:r>
              <a:rPr lang="en-GB" dirty="0"/>
              <a:t>How many different specialist jobs or tasks have you done, or can you do?</a:t>
            </a:r>
          </a:p>
        </p:txBody>
      </p:sp>
    </p:spTree>
    <p:extLst>
      <p:ext uri="{BB962C8B-B14F-4D97-AF65-F5344CB8AC3E}">
        <p14:creationId xmlns:p14="http://schemas.microsoft.com/office/powerpoint/2010/main" val="11857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Shoe how the Rubik’s cube is a good way to demonstrate that in everyday learning and work-based tasks combine our Fusion Skills, our specialist skills and increasingly also our values and principles.</a:t>
            </a:r>
          </a:p>
          <a:p>
            <a:r>
              <a:rPr lang="en-GB" dirty="0"/>
              <a:t>- You may want to have some Rubik’s cubes available to assist the discussion.</a:t>
            </a:r>
          </a:p>
        </p:txBody>
      </p:sp>
    </p:spTree>
    <p:extLst>
      <p:ext uri="{BB962C8B-B14F-4D97-AF65-F5344CB8AC3E}">
        <p14:creationId xmlns:p14="http://schemas.microsoft.com/office/powerpoint/2010/main" val="30233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Tx/>
              <a:buChar char="-"/>
            </a:pPr>
            <a:r>
              <a:rPr lang="en-GB" dirty="0"/>
              <a:t>Learners can work in groups or individually.</a:t>
            </a:r>
          </a:p>
          <a:p>
            <a:pPr marL="171450" indent="-171450">
              <a:buFontTx/>
              <a:buChar char="-"/>
            </a:pPr>
            <a:r>
              <a:rPr lang="en-GB" dirty="0"/>
              <a:t>Discuss which Fusion Skills were the most common.</a:t>
            </a:r>
          </a:p>
          <a:p>
            <a:pPr marL="171450" indent="-171450">
              <a:buFontTx/>
              <a:buChar char="-"/>
            </a:pPr>
            <a:r>
              <a:rPr lang="en-GB" dirty="0"/>
              <a:t>Note that the Fusion Skills definition list is in order of the most popular although all 12 Fusion Skills are highly desirable.</a:t>
            </a:r>
          </a:p>
          <a:p>
            <a:pPr marL="0" indent="0">
              <a:buFontTx/>
              <a:buNone/>
            </a:pPr>
            <a:endParaRPr lang="en-GB" dirty="0"/>
          </a:p>
        </p:txBody>
      </p:sp>
    </p:spTree>
    <p:extLst>
      <p:ext uri="{BB962C8B-B14F-4D97-AF65-F5344CB8AC3E}">
        <p14:creationId xmlns:p14="http://schemas.microsoft.com/office/powerpoint/2010/main" val="88739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Tx/>
              <a:buChar char="-"/>
            </a:pPr>
            <a:r>
              <a:rPr lang="en-GB" dirty="0"/>
              <a:t>Two platforms are suggested for using for the Fusion Skills self-assessments – the Skillsbuilder Benchmark Tool or the WILD App. If there is time learners could do both and compare the results</a:t>
            </a:r>
          </a:p>
          <a:p>
            <a:pPr marL="171450" indent="-171450">
              <a:buFontTx/>
              <a:buChar char="-"/>
            </a:pPr>
            <a:r>
              <a:rPr lang="en-GB" dirty="0"/>
              <a:t>https://www.skillsbuilder.org/benchmark</a:t>
            </a:r>
          </a:p>
          <a:p>
            <a:pPr marL="171450" indent="-171450">
              <a:buFontTx/>
              <a:buChar char="-"/>
            </a:pPr>
            <a:r>
              <a:rPr lang="en-GB" dirty="0"/>
              <a:t>https://wildlearn.co/</a:t>
            </a:r>
          </a:p>
          <a:p>
            <a:pPr marL="171450" indent="-171450">
              <a:buFontTx/>
              <a:buChar char="-"/>
            </a:pPr>
            <a:endParaRPr lang="en-GB"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Tree>
    <p:extLst>
      <p:ext uri="{BB962C8B-B14F-4D97-AF65-F5344CB8AC3E}">
        <p14:creationId xmlns:p14="http://schemas.microsoft.com/office/powerpoint/2010/main" val="2324393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Compare the results and discuss the similarities and difference between the two self-assessment tools.</a:t>
            </a:r>
            <a:endParaRPr lang="en-GB" sz="1800" dirty="0">
              <a:effectLst/>
              <a:latin typeface="Arial" panose="020B0604020202020204" pitchFamily="34" charset="0"/>
              <a:ea typeface="Calibri" panose="020F0502020204030204" pitchFamily="34" charset="0"/>
            </a:endParaRPr>
          </a:p>
          <a:p>
            <a:pPr marL="342900" lvl="0" indent="-342900" algn="just">
              <a:lnSpc>
                <a:spcPct val="115000"/>
              </a:lnSpc>
              <a:spcBef>
                <a:spcPts val="1200"/>
              </a:spcBef>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Group discussion. What surprised you? How did the results compare to you original T-shaped assessment?</a:t>
            </a:r>
            <a:endParaRPr lang="en-GB" sz="1800" dirty="0">
              <a:effectLst/>
              <a:latin typeface="Arial" panose="020B060402020202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36784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Discuss the importance of being a lifelong learner.</a:t>
            </a:r>
          </a:p>
          <a:p>
            <a:r>
              <a:rPr lang="en-GB" dirty="0"/>
              <a:t>How can you enhance your capacities for lifelong learning?</a:t>
            </a:r>
          </a:p>
          <a:p>
            <a:r>
              <a:rPr lang="en-GB" dirty="0"/>
              <a:t>Why do you think there is significance of becoming a lifelong learner of Fusion Skills?</a:t>
            </a:r>
          </a:p>
          <a:p>
            <a:r>
              <a:rPr lang="en-GB" dirty="0"/>
              <a:t>What can you do to be a lifelong learner?</a:t>
            </a:r>
          </a:p>
        </p:txBody>
      </p:sp>
    </p:spTree>
    <p:extLst>
      <p:ext uri="{BB962C8B-B14F-4D97-AF65-F5344CB8AC3E}">
        <p14:creationId xmlns:p14="http://schemas.microsoft.com/office/powerpoint/2010/main" val="1936826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  What things have forced you to change over the past two years?</a:t>
            </a:r>
          </a:p>
          <a:p>
            <a:pPr marL="171450" indent="-171450">
              <a:buFontTx/>
              <a:buChar char="-"/>
            </a:pPr>
            <a:r>
              <a:rPr lang="en-GB" dirty="0"/>
              <a:t>What strategies did you use to cope with the changes?</a:t>
            </a:r>
          </a:p>
          <a:p>
            <a:pPr marL="171450" indent="-171450">
              <a:buFontTx/>
              <a:buChar char="-"/>
            </a:pPr>
            <a:r>
              <a:rPr lang="en-GB" dirty="0"/>
              <a:t>Talk through the change cycle.</a:t>
            </a:r>
          </a:p>
          <a:p>
            <a:pPr marL="171450" indent="-171450">
              <a:buFontTx/>
              <a:buChar char="-"/>
            </a:pPr>
            <a:r>
              <a:rPr lang="en-GB" dirty="0"/>
              <a:t>How might Fusion Skills make you better equipped to cope with change?</a:t>
            </a:r>
          </a:p>
          <a:p>
            <a:pPr marL="171450" indent="-171450">
              <a:buFontTx/>
              <a:buChar char="-"/>
            </a:pPr>
            <a:endParaRPr lang="en-GB" dirty="0"/>
          </a:p>
        </p:txBody>
      </p:sp>
    </p:spTree>
    <p:extLst>
      <p:ext uri="{BB962C8B-B14F-4D97-AF65-F5344CB8AC3E}">
        <p14:creationId xmlns:p14="http://schemas.microsoft.com/office/powerpoint/2010/main" val="63858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Based on the self-assessments conducted, choose one Fusion Skill you would like to develop further. It can be because it is one you are weaker in or one you feel is very important to develop.</a:t>
            </a:r>
            <a:endParaRPr lang="en-GB" sz="1800" dirty="0">
              <a:effectLst/>
              <a:latin typeface="Arial" panose="020B0604020202020204" pitchFamily="34" charset="0"/>
              <a:ea typeface="Calibri" panose="020F0502020204030204" pitchFamily="34"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From the data base provided and/or web searches, find three or more training materials or opportunities that can be used to develop the skill you are focusing on.</a:t>
            </a:r>
            <a:endParaRPr lang="en-GB" sz="1800" dirty="0">
              <a:effectLst/>
              <a:latin typeface="Arial" panose="020B0604020202020204" pitchFamily="34" charset="0"/>
              <a:ea typeface="Calibri" panose="020F0502020204030204" pitchFamily="34"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Discussion and sharing of findings</a:t>
            </a:r>
            <a:endParaRPr lang="en-GB" sz="1800" dirty="0">
              <a:effectLst/>
              <a:latin typeface="Arial" panose="020B0604020202020204" pitchFamily="34" charset="0"/>
              <a:ea typeface="Calibri" panose="020F0502020204030204" pitchFamily="34"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Using the template/s provided, develop a short learning journey aimed at developing the fusion skill highlighted. Learners can be grouped particular fusion skills for support.</a:t>
            </a:r>
            <a:endParaRPr lang="en-GB" sz="1800" dirty="0">
              <a:effectLst/>
              <a:latin typeface="Arial" panose="020B0604020202020204" pitchFamily="34" charset="0"/>
              <a:ea typeface="Calibri" panose="020F0502020204030204" pitchFamily="34"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What are SMART targets in a personal learning plan? </a:t>
            </a:r>
            <a:endParaRPr lang="en-GB" sz="1800" dirty="0">
              <a:effectLst/>
              <a:latin typeface="Arial" panose="020B0604020202020204" pitchFamily="34" charset="0"/>
              <a:ea typeface="Calibri" panose="020F0502020204030204" pitchFamily="34"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Review learning plans to consider if some SMART targets can be developed.</a:t>
            </a:r>
            <a:endParaRPr lang="en-GB" sz="1800" dirty="0">
              <a:effectLst/>
              <a:latin typeface="Arial" panose="020B0604020202020204" pitchFamily="34" charset="0"/>
              <a:ea typeface="Calibri" panose="020F0502020204030204" pitchFamily="34" charset="0"/>
            </a:endParaRPr>
          </a:p>
          <a:p>
            <a:pPr marL="342900" lvl="0" indent="-342900">
              <a:lnSpc>
                <a:spcPct val="115000"/>
              </a:lnSpc>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Create: a visual plan with a slogan to show you learning journey ahead.</a:t>
            </a:r>
            <a:endParaRPr lang="en-GB" sz="1800" dirty="0">
              <a:effectLst/>
              <a:latin typeface="Arial" panose="020B060402020202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23157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algn="just">
              <a:lnSpc>
                <a:spcPct val="115000"/>
              </a:lnSpc>
              <a:spcAft>
                <a:spcPts val="1200"/>
              </a:spcAft>
            </a:pPr>
            <a:r>
              <a:rPr lang="en-GB" sz="1800" b="1" dirty="0">
                <a:effectLst/>
                <a:latin typeface="Calibri" panose="020F0502020204030204" pitchFamily="34" charset="0"/>
                <a:ea typeface="Times New Roman" panose="02020603050405020304" pitchFamily="18" charset="0"/>
              </a:rPr>
              <a:t>Learning Goals</a:t>
            </a:r>
            <a:r>
              <a:rPr lang="en-GB" sz="1800" dirty="0">
                <a:effectLst/>
                <a:latin typeface="Calibri" panose="020F0502020204030204" pitchFamily="34" charset="0"/>
                <a:ea typeface="Times New Roman" panose="02020603050405020304" pitchFamily="18" charset="0"/>
              </a:rPr>
              <a:t>: To gain an improved understanding of fusion skills and the difference these can make to getting your life goals and enjoying learning and work.</a:t>
            </a:r>
            <a:endParaRPr lang="en-GB"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en-GB" sz="1800" dirty="0">
                <a:effectLst/>
                <a:latin typeface="Calibri" panose="020F0502020204030204" pitchFamily="34" charset="0"/>
                <a:ea typeface="Times New Roman" panose="02020603050405020304" pitchFamily="18" charset="0"/>
              </a:rPr>
              <a:t>To begin the journey to develop and expand your fusion skills.</a:t>
            </a:r>
            <a:endParaRPr lang="en-GB"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en-GB" sz="1800" b="1" dirty="0">
                <a:effectLst/>
                <a:latin typeface="Calibri" panose="020F0502020204030204" pitchFamily="34" charset="0"/>
                <a:ea typeface="Times New Roman" panose="02020603050405020304" pitchFamily="18" charset="0"/>
              </a:rPr>
              <a:t>Learning Objectives:</a:t>
            </a:r>
            <a:r>
              <a:rPr lang="en-GB" sz="1800" dirty="0">
                <a:effectLst/>
                <a:latin typeface="Calibri" panose="020F0502020204030204" pitchFamily="34" charset="0"/>
                <a:ea typeface="Times New Roman" panose="02020603050405020304" pitchFamily="18" charset="0"/>
              </a:rPr>
              <a:t> </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To introduce fusion skills.</a:t>
            </a:r>
            <a:endParaRPr lang="en-GB" sz="1800" dirty="0">
              <a:effectLst/>
              <a:latin typeface="Arial" panose="020B0604020202020204" pitchFamily="34" charset="0"/>
              <a:ea typeface="Times New Roman" panose="02020603050405020304" pitchFamily="18"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To understand the importance of fusion skills to learning and working.</a:t>
            </a:r>
            <a:endParaRPr lang="en-GB" sz="1800" dirty="0">
              <a:effectLst/>
              <a:latin typeface="Arial" panose="020B0604020202020204" pitchFamily="34" charset="0"/>
              <a:ea typeface="Times New Roman" panose="02020603050405020304" pitchFamily="18" charset="0"/>
            </a:endParaRPr>
          </a:p>
          <a:p>
            <a:pPr marL="342900" lvl="0" indent="-342900" algn="just">
              <a:lnSpc>
                <a:spcPct val="115000"/>
              </a:lnSpc>
              <a:spcBef>
                <a:spcPts val="1200"/>
              </a:spcBef>
              <a:spcAft>
                <a:spcPts val="1200"/>
              </a:spcAft>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To enhance your capacities for lifelong learning and understand the significance of becoming a lifelong learner.</a:t>
            </a:r>
            <a:endParaRPr lang="en-GB" sz="1800" dirty="0">
              <a:effectLst/>
              <a:latin typeface="Arial" panose="020B0604020202020204" pitchFamily="34" charset="0"/>
              <a:ea typeface="Times New Roman" panose="02020603050405020304" pitchFamily="18" charset="0"/>
            </a:endParaRPr>
          </a:p>
          <a:p>
            <a:endParaRPr lang="en-GB" dirty="0"/>
          </a:p>
        </p:txBody>
      </p:sp>
    </p:spTree>
    <p:extLst>
      <p:ext uri="{BB962C8B-B14F-4D97-AF65-F5344CB8AC3E}">
        <p14:creationId xmlns:p14="http://schemas.microsoft.com/office/powerpoint/2010/main" val="414424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Link the use of verbs to the creation of SMART targets</a:t>
            </a:r>
          </a:p>
          <a:p>
            <a:r>
              <a:rPr lang="en-GB" dirty="0"/>
              <a:t>Use the SMART Verbs Handout.</a:t>
            </a:r>
          </a:p>
        </p:txBody>
      </p:sp>
    </p:spTree>
    <p:extLst>
      <p:ext uri="{BB962C8B-B14F-4D97-AF65-F5344CB8AC3E}">
        <p14:creationId xmlns:p14="http://schemas.microsoft.com/office/powerpoint/2010/main" val="149698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Stress the importance of making small and achievable steps</a:t>
            </a:r>
          </a:p>
          <a:p>
            <a:r>
              <a:rPr lang="en-GB" dirty="0"/>
              <a:t>‘Next steps’ are better than ‘best practice’ which might stop a person moving forward.</a:t>
            </a:r>
          </a:p>
          <a:p>
            <a:r>
              <a:rPr lang="en-GB" dirty="0"/>
              <a:t>Learners complete a Fusion Skills Based course evaluation – use the Fusion Skills Evaluation handout.</a:t>
            </a:r>
          </a:p>
          <a:p>
            <a:r>
              <a:rPr lang="en-GB" dirty="0"/>
              <a:t>Learners may wish to share something from their personal learning plans or their slogans and images.</a:t>
            </a:r>
          </a:p>
          <a:p>
            <a:r>
              <a:rPr lang="en-GB" dirty="0"/>
              <a:t>The course finishes. </a:t>
            </a:r>
          </a:p>
          <a:p>
            <a:endParaRPr lang="en-GB" dirty="0"/>
          </a:p>
          <a:p>
            <a:endParaRPr lang="en-GB" dirty="0"/>
          </a:p>
        </p:txBody>
      </p:sp>
    </p:spTree>
    <p:extLst>
      <p:ext uri="{BB962C8B-B14F-4D97-AF65-F5344CB8AC3E}">
        <p14:creationId xmlns:p14="http://schemas.microsoft.com/office/powerpoint/2010/main" val="331629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Facilitators to add their names and email contacts</a:t>
            </a:r>
          </a:p>
          <a:p>
            <a:r>
              <a:rPr lang="en-GB" dirty="0"/>
              <a:t>Introduce the learning symbols</a:t>
            </a:r>
          </a:p>
          <a:p>
            <a:r>
              <a:rPr lang="en-GB" dirty="0"/>
              <a:t>Explain that different learning methods will be used, and that active participation and questions are encouraged.</a:t>
            </a:r>
          </a:p>
          <a:p>
            <a:r>
              <a:rPr lang="en-GB" dirty="0"/>
              <a:t>There will be some activities where learners can direct their own learning</a:t>
            </a:r>
          </a:p>
          <a:p>
            <a:r>
              <a:rPr lang="en-GB" dirty="0"/>
              <a:t>There will be active participation and groups for social interaction</a:t>
            </a:r>
          </a:p>
          <a:p>
            <a:r>
              <a:rPr lang="en-GB" dirty="0"/>
              <a:t>The facilitators will use a variety of teaching and learning methods, including hands-on learning</a:t>
            </a:r>
          </a:p>
          <a:p>
            <a:r>
              <a:rPr lang="en-GB" dirty="0"/>
              <a:t>Learners are asked to introduce themselves so that the facilitators can make the learning relevant to what</a:t>
            </a:r>
          </a:p>
          <a:p>
            <a:r>
              <a:rPr lang="en-GB" dirty="0"/>
              <a:t>learners will be doing when they leave the course and relevant to their current level of competence and experience.</a:t>
            </a:r>
          </a:p>
          <a:p>
            <a:r>
              <a:rPr lang="en-GB" dirty="0"/>
              <a:t>We are all part of a supportive and respectful  learning environment. There will be breaks, and opportunities to practice our Fusion Skills.</a:t>
            </a:r>
          </a:p>
          <a:p>
            <a:r>
              <a:rPr lang="en-GB" dirty="0"/>
              <a:t>questions and correct mistakes</a:t>
            </a:r>
          </a:p>
        </p:txBody>
      </p:sp>
    </p:spTree>
    <p:extLst>
      <p:ext uri="{BB962C8B-B14F-4D97-AF65-F5344CB8AC3E}">
        <p14:creationId xmlns:p14="http://schemas.microsoft.com/office/powerpoint/2010/main" val="146972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Times New Roman" panose="02020603050405020304" pitchFamily="18" charset="0"/>
              </a:rPr>
              <a:t>What are the disruptions that have led increasingly to the demand for Fusion Skills?</a:t>
            </a:r>
            <a:endParaRPr lang="en-GB" sz="1800" dirty="0">
              <a:effectLst/>
              <a:latin typeface="Arial" panose="020B0604020202020204" pitchFamily="34" charset="0"/>
              <a:ea typeface="Calibri" panose="020F0502020204030204" pitchFamily="34" charset="0"/>
            </a:endParaRPr>
          </a:p>
          <a:p>
            <a:r>
              <a:rPr lang="en-GB" dirty="0"/>
              <a:t>Play the disruptions snowball game.</a:t>
            </a:r>
          </a:p>
        </p:txBody>
      </p:sp>
    </p:spTree>
    <p:extLst>
      <p:ext uri="{BB962C8B-B14F-4D97-AF65-F5344CB8AC3E}">
        <p14:creationId xmlns:p14="http://schemas.microsoft.com/office/powerpoint/2010/main" val="256094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Compare the disruptions form the snowball game to the disruptions on this slide.</a:t>
            </a:r>
          </a:p>
        </p:txBody>
      </p:sp>
    </p:spTree>
    <p:extLst>
      <p:ext uri="{BB962C8B-B14F-4D97-AF65-F5344CB8AC3E}">
        <p14:creationId xmlns:p14="http://schemas.microsoft.com/office/powerpoint/2010/main" val="357733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This is an example of one of the disruptions where there is falling demand for middle skilled jobs and increased demand for higher skilled jobs and low skilled jobs.</a:t>
            </a:r>
          </a:p>
          <a:p>
            <a:r>
              <a:rPr lang="en-GB" dirty="0"/>
              <a:t>Some people with middle skills might find themselves in lower skilled jobs.</a:t>
            </a:r>
          </a:p>
          <a:p>
            <a:r>
              <a:rPr lang="en-GB" dirty="0"/>
              <a:t>Fusion Skills are higher skills.</a:t>
            </a:r>
          </a:p>
          <a:p>
            <a:r>
              <a:rPr lang="en-GB" dirty="0"/>
              <a:t>The pattern is very similar across most economically developed and developing economies.</a:t>
            </a:r>
          </a:p>
        </p:txBody>
      </p:sp>
    </p:spTree>
    <p:extLst>
      <p:ext uri="{BB962C8B-B14F-4D97-AF65-F5344CB8AC3E}">
        <p14:creationId xmlns:p14="http://schemas.microsoft.com/office/powerpoint/2010/main" val="163669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Discuss the impact of AI and automation on jobs. What jobs are most likely to be impacted and why?</a:t>
            </a:r>
          </a:p>
          <a:p>
            <a:r>
              <a:rPr lang="en-GB" dirty="0"/>
              <a:t>This report is a useful reference for the discussion:</a:t>
            </a:r>
          </a:p>
          <a:p>
            <a:r>
              <a:rPr lang="en-GB" dirty="0"/>
              <a:t>https://www.brookings.edu/wp-content/uploads/2019/11/2019.11.20_brookingsmetro_what-jobs-are-affected-by-ai_report_muro-whiton-maxim.pdf</a:t>
            </a:r>
          </a:p>
          <a:p>
            <a:r>
              <a:rPr lang="en-GB" dirty="0"/>
              <a:t>Discuss  the  qualities/skills that are likely to be in demand. The following reports can be a reference: </a:t>
            </a:r>
          </a:p>
          <a:p>
            <a:r>
              <a:rPr lang="en-GB" dirty="0"/>
              <a:t>https://www.forbes.com/sites/bernardmarr/2019/04/29/the-10-vital-skills-you-will-need-for-the-future-of-work/</a:t>
            </a:r>
          </a:p>
          <a:p>
            <a:r>
              <a:rPr lang="en-GB" dirty="0"/>
              <a:t>https://www.mckinsey.com/industries/public-and-social-sector/our-insights/defining-the-skills-citizens-will-need-in-the-future-world-of-work</a:t>
            </a:r>
          </a:p>
          <a:p>
            <a:r>
              <a:rPr lang="en-GB" dirty="0"/>
              <a:t>https://www.topuniversities.com/student-info/careers-advice/future-skills-youll-need-your-career-2030</a:t>
            </a:r>
          </a:p>
          <a:p>
            <a:endParaRPr lang="en-GB" dirty="0"/>
          </a:p>
          <a:p>
            <a:r>
              <a:rPr lang="en-GB" dirty="0"/>
              <a:t>Are there skills in common on the lists?</a:t>
            </a:r>
          </a:p>
          <a:p>
            <a:endParaRPr lang="en-GB" dirty="0"/>
          </a:p>
          <a:p>
            <a:endParaRPr lang="en-GB" dirty="0"/>
          </a:p>
        </p:txBody>
      </p:sp>
    </p:spTree>
    <p:extLst>
      <p:ext uri="{BB962C8B-B14F-4D97-AF65-F5344CB8AC3E}">
        <p14:creationId xmlns:p14="http://schemas.microsoft.com/office/powerpoint/2010/main" val="251716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Pair discussion of situations in everyday life where you have used the skills highlighted in pink and underlined.</a:t>
            </a:r>
          </a:p>
        </p:txBody>
      </p:sp>
    </p:spTree>
    <p:extLst>
      <p:ext uri="{BB962C8B-B14F-4D97-AF65-F5344CB8AC3E}">
        <p14:creationId xmlns:p14="http://schemas.microsoft.com/office/powerpoint/2010/main" val="215054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For a Fusion Skills animation and more information on Fusion Skills look at https://findfusion.org.uk/fusion-skills/</a:t>
            </a:r>
          </a:p>
          <a:p>
            <a:r>
              <a:rPr lang="en-GB" dirty="0"/>
              <a:t>Refer to Fusion Skills definitions handout.</a:t>
            </a:r>
          </a:p>
          <a:p>
            <a:r>
              <a:rPr lang="en-GB" dirty="0"/>
              <a:t>Learners in small groups give everyday examples for each of the Fusion Skills.</a:t>
            </a:r>
          </a:p>
        </p:txBody>
      </p:sp>
    </p:spTree>
    <p:extLst>
      <p:ext uri="{BB962C8B-B14F-4D97-AF65-F5344CB8AC3E}">
        <p14:creationId xmlns:p14="http://schemas.microsoft.com/office/powerpoint/2010/main" val="258433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99558CF-2579-4896-97A5-115A9C68B3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B05BEE00-F638-45B3-8B2E-478357DC161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2057400"/>
            <a:ext cx="3810000" cy="4114800"/>
          </a:xfrm>
        </p:spPr>
        <p:txBody>
          <a:bodyPr/>
          <a:lstStyle/>
          <a:p>
            <a:endParaRPr lang="en-GB" dirty="0"/>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24600"/>
            <a:ext cx="1905000" cy="457200"/>
          </a:xfrm>
        </p:spPr>
        <p:txBody>
          <a:bodyPr/>
          <a:lstStyle>
            <a:lvl1pPr>
              <a:defRPr smtClean="0"/>
            </a:lvl1pPr>
          </a:lstStyle>
          <a:p>
            <a:pPr>
              <a:defRPr/>
            </a:pPr>
            <a:fld id="{9982FDAF-3881-4E0F-8BEE-E603EDC6A66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bg>
      <p:bgPr>
        <a:gradFill rotWithShape="0">
          <a:gsLst>
            <a:gs pos="0">
              <a:srgbClr val="383838"/>
            </a:gs>
            <a:gs pos="92000">
              <a:srgbClr val="000000"/>
            </a:gs>
            <a:gs pos="100000">
              <a:srgbClr val="000000"/>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EFEC13-E2C0-4A6F-970D-40EECF0BD602}"/>
              </a:ext>
            </a:extLst>
          </p:cNvPr>
          <p:cNvSpPr>
            <a:spLocks noGrp="1"/>
          </p:cNvSpPr>
          <p:nvPr>
            <p:ph type="dt" sz="half" idx="14"/>
          </p:nvPr>
        </p:nvSpPr>
        <p:spPr/>
        <p:txBody>
          <a:bodyPr/>
          <a:lstStyle>
            <a:lvl1pPr>
              <a:defRPr/>
            </a:lvl1pPr>
          </a:lstStyle>
          <a:p>
            <a:pPr>
              <a:defRPr/>
            </a:pPr>
            <a:endParaRPr lang="en-GB" dirty="0"/>
          </a:p>
        </p:txBody>
      </p:sp>
      <p:sp>
        <p:nvSpPr>
          <p:cNvPr id="5" name="Footer Placeholder 4">
            <a:extLst>
              <a:ext uri="{FF2B5EF4-FFF2-40B4-BE49-F238E27FC236}">
                <a16:creationId xmlns:a16="http://schemas.microsoft.com/office/drawing/2014/main" id="{C99DBAA5-BD65-4C0B-9DCF-999D90D0334A}"/>
              </a:ext>
            </a:extLst>
          </p:cNvPr>
          <p:cNvSpPr>
            <a:spLocks noGrp="1"/>
          </p:cNvSpPr>
          <p:nvPr>
            <p:ph type="ftr" sz="quarter" idx="15"/>
          </p:nvPr>
        </p:nvSpPr>
        <p:spPr/>
        <p:txBody>
          <a:bodyPr/>
          <a:lstStyle>
            <a:lvl1pPr>
              <a:defRPr dirty="0"/>
            </a:lvl1pPr>
          </a:lstStyle>
          <a:p>
            <a:pPr>
              <a:defRPr/>
            </a:pPr>
            <a:endParaRPr lang="en-GB" dirty="0"/>
          </a:p>
        </p:txBody>
      </p:sp>
      <p:sp>
        <p:nvSpPr>
          <p:cNvPr id="6" name="Slide Number Placeholder 5">
            <a:extLst>
              <a:ext uri="{FF2B5EF4-FFF2-40B4-BE49-F238E27FC236}">
                <a16:creationId xmlns:a16="http://schemas.microsoft.com/office/drawing/2014/main" id="{11BD0BB1-EEBA-49A4-B0B5-BA797FFCF9C9}"/>
              </a:ext>
            </a:extLst>
          </p:cNvPr>
          <p:cNvSpPr>
            <a:spLocks noGrp="1"/>
          </p:cNvSpPr>
          <p:nvPr>
            <p:ph type="sldNum" sz="quarter" idx="16"/>
          </p:nvPr>
        </p:nvSpPr>
        <p:spPr/>
        <p:txBody>
          <a:bodyPr/>
          <a:lstStyle>
            <a:lvl1pPr>
              <a:defRPr/>
            </a:lvl1pPr>
          </a:lstStyle>
          <a:p>
            <a:pPr>
              <a:defRPr/>
            </a:pPr>
            <a:fld id="{5DB2F52B-A183-43FD-88CE-648180EC9494}" type="slidenum">
              <a:rPr lang="en-GB" altLang="en-US"/>
              <a:pPr>
                <a:defRPr/>
              </a:pPr>
              <a:t>‹#›</a:t>
            </a:fld>
            <a:endParaRPr lang="en-GB" altLang="en-US" dirty="0"/>
          </a:p>
        </p:txBody>
      </p:sp>
    </p:spTree>
    <p:extLst>
      <p:ext uri="{BB962C8B-B14F-4D97-AF65-F5344CB8AC3E}">
        <p14:creationId xmlns:p14="http://schemas.microsoft.com/office/powerpoint/2010/main" val="41643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05DBE67D-D079-4C8B-8D8F-7D9D75DF97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C14D6C9-6322-424E-B39E-F0094809EE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1A263C6A-5AD4-4366-933F-B72878726D3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B64CC4A6-8101-4AFF-B9C7-C39E69EE345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AB66BBE-D06E-46B7-833D-3DD0E2DD1C4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AA63347-39D9-4FA2-BAD4-B50A177131B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D53EA6FC-D901-4A11-97E6-DBA40D54F04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A7B7D9B4-8440-4EC4-AC0B-CC1CE9E460B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atin typeface="Arial" charset="0"/>
                <a:cs typeface="+mn-cs"/>
              </a:defRPr>
            </a:lvl1pPr>
          </a:lstStyle>
          <a:p>
            <a:pPr>
              <a:defRPr/>
            </a:pPr>
            <a:endParaRPr lang="en-US" dirty="0"/>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Arial" charset="0"/>
                <a:cs typeface="+mn-cs"/>
              </a:defRPr>
            </a:lvl1pPr>
          </a:lstStyle>
          <a:p>
            <a:pPr>
              <a:defRPr/>
            </a:pPr>
            <a:endParaRPr lang="en-US" dirty="0"/>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Arial" charset="0"/>
                <a:cs typeface="+mn-cs"/>
              </a:defRPr>
            </a:lvl1pPr>
          </a:lstStyle>
          <a:p>
            <a:pPr>
              <a:defRPr/>
            </a:pPr>
            <a:fld id="{CAB9318C-8624-4939-9748-8F8E58DC1C8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 id="2147483649" r:id="rId10"/>
    <p:sldLayoutId id="2147483659" r:id="rId11"/>
    <p:sldLayoutId id="2147483663" r:id="rId12"/>
  </p:sldLayoutIdLst>
  <p:txStyles>
    <p:titleStyle>
      <a:lvl1pPr algn="r" rtl="0" eaLnBrk="0" fontAlgn="base" hangingPunct="0">
        <a:spcBef>
          <a:spcPct val="0"/>
        </a:spcBef>
        <a:spcAft>
          <a:spcPct val="0"/>
        </a:spcAft>
        <a:defRPr sz="4400" i="1">
          <a:solidFill>
            <a:schemeClr val="tx2"/>
          </a:solidFill>
          <a:latin typeface="Calibri" pitchFamily="34" charset="0"/>
          <a:ea typeface="+mj-ea"/>
          <a:cs typeface="+mj-cs"/>
        </a:defRPr>
      </a:lvl1pPr>
      <a:lvl2pPr algn="r" rtl="0" eaLnBrk="0" fontAlgn="base" hangingPunct="0">
        <a:spcBef>
          <a:spcPct val="0"/>
        </a:spcBef>
        <a:spcAft>
          <a:spcPct val="0"/>
        </a:spcAft>
        <a:defRPr sz="4400" i="1">
          <a:solidFill>
            <a:schemeClr val="tx2"/>
          </a:solidFill>
          <a:latin typeface="Calibri" pitchFamily="34" charset="0"/>
        </a:defRPr>
      </a:lvl2pPr>
      <a:lvl3pPr algn="r" rtl="0" eaLnBrk="0" fontAlgn="base" hangingPunct="0">
        <a:spcBef>
          <a:spcPct val="0"/>
        </a:spcBef>
        <a:spcAft>
          <a:spcPct val="0"/>
        </a:spcAft>
        <a:defRPr sz="4400" i="1">
          <a:solidFill>
            <a:schemeClr val="tx2"/>
          </a:solidFill>
          <a:latin typeface="Calibri" pitchFamily="34" charset="0"/>
        </a:defRPr>
      </a:lvl3pPr>
      <a:lvl4pPr algn="r" rtl="0" eaLnBrk="0" fontAlgn="base" hangingPunct="0">
        <a:spcBef>
          <a:spcPct val="0"/>
        </a:spcBef>
        <a:spcAft>
          <a:spcPct val="0"/>
        </a:spcAft>
        <a:defRPr sz="4400" i="1">
          <a:solidFill>
            <a:schemeClr val="tx2"/>
          </a:solidFill>
          <a:latin typeface="Calibri" pitchFamily="34" charset="0"/>
        </a:defRPr>
      </a:lvl4pPr>
      <a:lvl5pPr algn="r" rtl="0" eaLnBrk="0" fontAlgn="base" hangingPunct="0">
        <a:spcBef>
          <a:spcPct val="0"/>
        </a:spcBef>
        <a:spcAft>
          <a:spcPct val="0"/>
        </a:spcAft>
        <a:defRPr sz="4400" i="1">
          <a:solidFill>
            <a:schemeClr val="tx2"/>
          </a:solidFill>
          <a:latin typeface="Calibri" pitchFamily="34" charset="0"/>
        </a:defRPr>
      </a:lvl5pPr>
      <a:lvl6pPr marL="457200" algn="r" rtl="0" eaLnBrk="0" fontAlgn="base" hangingPunct="0">
        <a:spcBef>
          <a:spcPct val="0"/>
        </a:spcBef>
        <a:spcAft>
          <a:spcPct val="0"/>
        </a:spcAft>
        <a:defRPr sz="4400" i="1">
          <a:solidFill>
            <a:schemeClr val="tx2"/>
          </a:solidFill>
          <a:latin typeface="Times New Roman" charset="0"/>
        </a:defRPr>
      </a:lvl6pPr>
      <a:lvl7pPr marL="914400" algn="r" rtl="0" eaLnBrk="0" fontAlgn="base" hangingPunct="0">
        <a:spcBef>
          <a:spcPct val="0"/>
        </a:spcBef>
        <a:spcAft>
          <a:spcPct val="0"/>
        </a:spcAft>
        <a:defRPr sz="4400" i="1">
          <a:solidFill>
            <a:schemeClr val="tx2"/>
          </a:solidFill>
          <a:latin typeface="Times New Roman" charset="0"/>
        </a:defRPr>
      </a:lvl7pPr>
      <a:lvl8pPr marL="1371600" algn="r" rtl="0" eaLnBrk="0" fontAlgn="base" hangingPunct="0">
        <a:spcBef>
          <a:spcPct val="0"/>
        </a:spcBef>
        <a:spcAft>
          <a:spcPct val="0"/>
        </a:spcAft>
        <a:defRPr sz="4400" i="1">
          <a:solidFill>
            <a:schemeClr val="tx2"/>
          </a:solidFill>
          <a:latin typeface="Times New Roman" charset="0"/>
        </a:defRPr>
      </a:lvl8pPr>
      <a:lvl9pPr marL="1828800" algn="r" rtl="0" eaLnBrk="0" fontAlgn="base" hangingPunct="0">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tx2"/>
        </a:buClr>
        <a:buChar char="–"/>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Calibri" pitchFamily="34"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zippia.com/advice/linkedin-skill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killsbuilder.org/benchmark"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indsethealth.com/matter/growth-vs-fixed-mindset"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log.cambridgeinternational.org/can-creativity-help-learners-to-do-better-in-exam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blog.cambridgeinternational.org/dealing-with-exam-results-lessons-in-mindset/" TargetMode="External"/><Relationship Id="rId5" Type="http://schemas.openxmlformats.org/officeDocument/2006/relationships/hyperlink" Target="http://blog.cambridgeinternational.org/pokemon-go-could-teaching-learn-a-few-things-from-gaming/" TargetMode="External"/><Relationship Id="rId4" Type="http://schemas.openxmlformats.org/officeDocument/2006/relationships/hyperlink" Target="http://www.cambridgeinternational.org/programmes-and-qualifications/cambridge-global-perspectiv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87000">
              <a:schemeClr val="tx1"/>
            </a:gs>
            <a:gs pos="92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7" name="Content Placeholder 6" descr="Logo&#10;&#10;Description automatically generated">
            <a:extLst>
              <a:ext uri="{FF2B5EF4-FFF2-40B4-BE49-F238E27FC236}">
                <a16:creationId xmlns:a16="http://schemas.microsoft.com/office/drawing/2014/main" id="{31A5C8A4-398B-3D74-2BC7-52A31D7ED8B8}"/>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668344" y="116632"/>
            <a:ext cx="1015645" cy="1421904"/>
          </a:xfrm>
        </p:spPr>
      </p:pic>
      <p:pic>
        <p:nvPicPr>
          <p:cNvPr id="8" name="Image 1">
            <a:extLst>
              <a:ext uri="{FF2B5EF4-FFF2-40B4-BE49-F238E27FC236}">
                <a16:creationId xmlns:a16="http://schemas.microsoft.com/office/drawing/2014/main" id="{54613986-3D4C-EB58-1074-47782727FF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99129"/>
            <a:ext cx="2871996" cy="910714"/>
          </a:xfrm>
          <a:prstGeom prst="rect">
            <a:avLst/>
          </a:prstGeom>
          <a:noFill/>
          <a:ln>
            <a:noFill/>
          </a:ln>
        </p:spPr>
      </p:pic>
      <p:pic>
        <p:nvPicPr>
          <p:cNvPr id="9" name="Image 4">
            <a:extLst>
              <a:ext uri="{FF2B5EF4-FFF2-40B4-BE49-F238E27FC236}">
                <a16:creationId xmlns:a16="http://schemas.microsoft.com/office/drawing/2014/main" id="{557FAFE6-791C-B829-BF59-630B9F3F95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809" t="-12618" r="-9809" b="-12618"/>
          <a:stretch/>
        </p:blipFill>
        <p:spPr>
          <a:xfrm>
            <a:off x="3753179" y="404664"/>
            <a:ext cx="3843157" cy="1013914"/>
          </a:xfrm>
          <a:prstGeom prst="rect">
            <a:avLst/>
          </a:prstGeom>
        </p:spPr>
      </p:pic>
      <p:sp>
        <p:nvSpPr>
          <p:cNvPr id="11" name="TextBox 10">
            <a:extLst>
              <a:ext uri="{FF2B5EF4-FFF2-40B4-BE49-F238E27FC236}">
                <a16:creationId xmlns:a16="http://schemas.microsoft.com/office/drawing/2014/main" id="{31BF608E-7EB6-AA8C-A4A6-EE20682CB218}"/>
              </a:ext>
            </a:extLst>
          </p:cNvPr>
          <p:cNvSpPr txBox="1"/>
          <p:nvPr/>
        </p:nvSpPr>
        <p:spPr>
          <a:xfrm>
            <a:off x="395536" y="2132856"/>
            <a:ext cx="8424936" cy="1200329"/>
          </a:xfrm>
          <a:prstGeom prst="rect">
            <a:avLst/>
          </a:prstGeom>
          <a:noFill/>
        </p:spPr>
        <p:txBody>
          <a:bodyPr wrap="square">
            <a:spAutoFit/>
          </a:bodyPr>
          <a:lstStyle/>
          <a:p>
            <a:pPr algn="ctr"/>
            <a:r>
              <a:rPr lang="en-GB" sz="3600" b="1" dirty="0">
                <a:solidFill>
                  <a:schemeClr val="bg1"/>
                </a:solidFill>
                <a:effectLst/>
                <a:latin typeface="Calibri" panose="020F0502020204030204" pitchFamily="34" charset="0"/>
                <a:ea typeface="Times New Roman" panose="02020603050405020304" pitchFamily="18" charset="0"/>
              </a:rPr>
              <a:t>An Introduction to Fusion Skills for Learning</a:t>
            </a:r>
            <a:endParaRPr lang="en-GB" sz="3600" dirty="0"/>
          </a:p>
        </p:txBody>
      </p:sp>
      <p:pic>
        <p:nvPicPr>
          <p:cNvPr id="13" name="Picture 12">
            <a:extLst>
              <a:ext uri="{FF2B5EF4-FFF2-40B4-BE49-F238E27FC236}">
                <a16:creationId xmlns:a16="http://schemas.microsoft.com/office/drawing/2014/main" id="{9A559F7D-4599-D047-C834-05AA0B10A284}"/>
              </a:ext>
            </a:extLst>
          </p:cNvPr>
          <p:cNvPicPr>
            <a:picLocks noChangeAspect="1"/>
          </p:cNvPicPr>
          <p:nvPr/>
        </p:nvPicPr>
        <p:blipFill>
          <a:blip r:embed="rId6"/>
          <a:stretch>
            <a:fillRect/>
          </a:stretch>
        </p:blipFill>
        <p:spPr>
          <a:xfrm>
            <a:off x="0" y="3945152"/>
            <a:ext cx="9144000" cy="1778227"/>
          </a:xfrm>
          <a:prstGeom prst="rect">
            <a:avLst/>
          </a:prstGeom>
          <a:effectLst>
            <a:softEdge rad="152400"/>
          </a:effectLst>
        </p:spPr>
      </p:pic>
    </p:spTree>
    <p:extLst>
      <p:ext uri="{BB962C8B-B14F-4D97-AF65-F5344CB8AC3E}">
        <p14:creationId xmlns:p14="http://schemas.microsoft.com/office/powerpoint/2010/main" val="73507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C26660-3C04-E29B-A8FE-1CB2DC4C038E}"/>
              </a:ext>
            </a:extLst>
          </p:cNvPr>
          <p:cNvSpPr>
            <a:spLocks noGrp="1"/>
          </p:cNvSpPr>
          <p:nvPr>
            <p:ph type="title"/>
          </p:nvPr>
        </p:nvSpPr>
        <p:spPr>
          <a:xfrm>
            <a:off x="585626" y="1124744"/>
            <a:ext cx="7772400" cy="1143000"/>
          </a:xfrm>
        </p:spPr>
        <p:txBody>
          <a:bodyPr/>
          <a:lstStyle/>
          <a:p>
            <a:r>
              <a:rPr lang="en-GB" dirty="0"/>
              <a:t>There are many different words used for Fusion Skills and different sets of skills included.</a:t>
            </a:r>
          </a:p>
        </p:txBody>
      </p:sp>
      <p:pic>
        <p:nvPicPr>
          <p:cNvPr id="2050" name="Picture 2" descr="Soft skills word cloud. | Download Scientific Diagram">
            <a:extLst>
              <a:ext uri="{FF2B5EF4-FFF2-40B4-BE49-F238E27FC236}">
                <a16:creationId xmlns:a16="http://schemas.microsoft.com/office/drawing/2014/main" id="{C21C9DA6-CBFB-D1FB-722F-BFF4B936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781" y="2420888"/>
            <a:ext cx="6856437" cy="2452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with low confidence">
            <a:extLst>
              <a:ext uri="{FF2B5EF4-FFF2-40B4-BE49-F238E27FC236}">
                <a16:creationId xmlns:a16="http://schemas.microsoft.com/office/drawing/2014/main" id="{29ED0EB2-D56B-2F1F-B312-94D81ED24B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5259681"/>
            <a:ext cx="728345" cy="728345"/>
          </a:xfrm>
          <a:prstGeom prst="rect">
            <a:avLst/>
          </a:prstGeom>
          <a:noFill/>
          <a:ln>
            <a:noFill/>
          </a:ln>
        </p:spPr>
      </p:pic>
      <p:sp>
        <p:nvSpPr>
          <p:cNvPr id="8" name="TextBox 7">
            <a:extLst>
              <a:ext uri="{FF2B5EF4-FFF2-40B4-BE49-F238E27FC236}">
                <a16:creationId xmlns:a16="http://schemas.microsoft.com/office/drawing/2014/main" id="{73B34690-4F3F-1831-3CCF-42EC38F4DED3}"/>
              </a:ext>
            </a:extLst>
          </p:cNvPr>
          <p:cNvSpPr txBox="1"/>
          <p:nvPr/>
        </p:nvSpPr>
        <p:spPr>
          <a:xfrm>
            <a:off x="1661282" y="5157192"/>
            <a:ext cx="6696744" cy="1938992"/>
          </a:xfrm>
          <a:prstGeom prst="rect">
            <a:avLst/>
          </a:prstGeom>
          <a:noFill/>
        </p:spPr>
        <p:txBody>
          <a:bodyPr wrap="square" rtlCol="0">
            <a:spAutoFit/>
          </a:bodyPr>
          <a:lstStyle/>
          <a:p>
            <a:r>
              <a:rPr lang="en-GB" dirty="0"/>
              <a:t>Have a look at this report as to why the 12 Fusion Skills were chosen:  https://www.cityoflondon.gov.uk/assets/Services-DCCS/transferable-skills-in-the-workplace.pdf.</a:t>
            </a:r>
          </a:p>
          <a:p>
            <a:endParaRPr lang="en-GB" dirty="0"/>
          </a:p>
        </p:txBody>
      </p:sp>
    </p:spTree>
    <p:extLst>
      <p:ext uri="{BB962C8B-B14F-4D97-AF65-F5344CB8AC3E}">
        <p14:creationId xmlns:p14="http://schemas.microsoft.com/office/powerpoint/2010/main" val="372600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5FB33-AD64-4966-A8BB-0F977DF31629}"/>
              </a:ext>
            </a:extLst>
          </p:cNvPr>
          <p:cNvSpPr>
            <a:spLocks noGrp="1"/>
          </p:cNvSpPr>
          <p:nvPr>
            <p:ph type="title"/>
          </p:nvPr>
        </p:nvSpPr>
        <p:spPr/>
        <p:txBody>
          <a:bodyPr/>
          <a:lstStyle/>
          <a:p>
            <a:r>
              <a:rPr lang="en-US" dirty="0"/>
              <a:t>T-shaped People</a:t>
            </a:r>
          </a:p>
        </p:txBody>
      </p:sp>
      <p:grpSp>
        <p:nvGrpSpPr>
          <p:cNvPr id="6" name="Google Shape;1646;p248">
            <a:extLst>
              <a:ext uri="{FF2B5EF4-FFF2-40B4-BE49-F238E27FC236}">
                <a16:creationId xmlns:a16="http://schemas.microsoft.com/office/drawing/2014/main" id="{0A480826-09E1-42EF-B1E2-6099A7E62FF5}"/>
              </a:ext>
            </a:extLst>
          </p:cNvPr>
          <p:cNvGrpSpPr/>
          <p:nvPr/>
        </p:nvGrpSpPr>
        <p:grpSpPr>
          <a:xfrm>
            <a:off x="1403648" y="1772816"/>
            <a:ext cx="6480720" cy="4392488"/>
            <a:chOff x="4199975" y="121975"/>
            <a:chExt cx="6946800" cy="6087900"/>
          </a:xfrm>
        </p:grpSpPr>
        <p:sp>
          <p:nvSpPr>
            <p:cNvPr id="7" name="Google Shape;1647;p248">
              <a:extLst>
                <a:ext uri="{FF2B5EF4-FFF2-40B4-BE49-F238E27FC236}">
                  <a16:creationId xmlns:a16="http://schemas.microsoft.com/office/drawing/2014/main" id="{BB51E78F-4E31-4463-8523-A0ED7FCA7778}"/>
                </a:ext>
              </a:extLst>
            </p:cNvPr>
            <p:cNvSpPr/>
            <p:nvPr/>
          </p:nvSpPr>
          <p:spPr>
            <a:xfrm>
              <a:off x="4199975" y="121975"/>
              <a:ext cx="6946800" cy="800100"/>
            </a:xfrm>
            <a:prstGeom prst="rect">
              <a:avLst/>
            </a:prstGeom>
            <a:solidFill>
              <a:srgbClr val="EB8C00"/>
            </a:solidFill>
            <a:ln>
              <a:noFill/>
            </a:ln>
          </p:spPr>
          <p:txBody>
            <a:bodyPr spcFirstLastPara="1" wrap="square" lIns="68569" tIns="46163" rIns="68569" bIns="46163" anchor="ctr" anchorCtr="0">
              <a:noAutofit/>
            </a:bodyPr>
            <a:lstStyle/>
            <a:p>
              <a:pPr algn="ctr">
                <a:spcBef>
                  <a:spcPts val="750"/>
                </a:spcBef>
                <a:spcAft>
                  <a:spcPts val="0"/>
                </a:spcAft>
                <a:buSzPts val="1100"/>
              </a:pPr>
              <a:r>
                <a:rPr lang="en-US" sz="2325" dirty="0">
                  <a:solidFill>
                    <a:schemeClr val="lt1"/>
                  </a:solidFill>
                </a:rPr>
                <a:t>FUSION STRENGTHS</a:t>
              </a:r>
              <a:endParaRPr sz="2325" dirty="0">
                <a:solidFill>
                  <a:schemeClr val="lt1"/>
                </a:solidFill>
              </a:endParaRPr>
            </a:p>
            <a:p>
              <a:pPr>
                <a:spcBef>
                  <a:spcPts val="0"/>
                </a:spcBef>
                <a:spcAft>
                  <a:spcPts val="0"/>
                </a:spcAft>
              </a:pPr>
              <a:endParaRPr sz="825" dirty="0">
                <a:latin typeface="Arial"/>
                <a:ea typeface="Arial"/>
                <a:cs typeface="Arial"/>
                <a:sym typeface="Arial"/>
              </a:endParaRPr>
            </a:p>
          </p:txBody>
        </p:sp>
        <p:sp>
          <p:nvSpPr>
            <p:cNvPr id="9" name="Google Shape;1648;p248">
              <a:extLst>
                <a:ext uri="{FF2B5EF4-FFF2-40B4-BE49-F238E27FC236}">
                  <a16:creationId xmlns:a16="http://schemas.microsoft.com/office/drawing/2014/main" id="{6DB14E88-5444-49FB-A746-B72C2F79F3D1}"/>
                </a:ext>
              </a:extLst>
            </p:cNvPr>
            <p:cNvSpPr/>
            <p:nvPr/>
          </p:nvSpPr>
          <p:spPr>
            <a:xfrm rot="-5400000">
              <a:off x="5029475" y="3046075"/>
              <a:ext cx="5287800" cy="1039800"/>
            </a:xfrm>
            <a:prstGeom prst="rect">
              <a:avLst/>
            </a:prstGeom>
            <a:solidFill>
              <a:srgbClr val="EB8C00"/>
            </a:solidFill>
            <a:ln>
              <a:noFill/>
            </a:ln>
          </p:spPr>
          <p:txBody>
            <a:bodyPr spcFirstLastPara="1" wrap="square" lIns="68569" tIns="46163" rIns="68569" bIns="46163" anchor="ctr" anchorCtr="0">
              <a:noAutofit/>
            </a:bodyPr>
            <a:lstStyle/>
            <a:p>
              <a:pPr algn="ctr">
                <a:spcBef>
                  <a:spcPts val="750"/>
                </a:spcBef>
                <a:spcAft>
                  <a:spcPts val="0"/>
                </a:spcAft>
                <a:buSzPts val="1100"/>
              </a:pPr>
              <a:r>
                <a:rPr lang="en-US" sz="2100" dirty="0">
                  <a:solidFill>
                    <a:schemeClr val="lt1"/>
                  </a:solidFill>
                </a:rPr>
                <a:t>SPECIALIST STRENGTHS</a:t>
              </a:r>
              <a:endParaRPr sz="2100" dirty="0">
                <a:solidFill>
                  <a:schemeClr val="lt1"/>
                </a:solidFill>
              </a:endParaRPr>
            </a:p>
            <a:p>
              <a:pPr>
                <a:spcBef>
                  <a:spcPts val="0"/>
                </a:spcBef>
                <a:spcAft>
                  <a:spcPts val="0"/>
                </a:spcAft>
              </a:pPr>
              <a:endParaRPr sz="825" dirty="0">
                <a:latin typeface="Arial"/>
                <a:ea typeface="Arial"/>
                <a:cs typeface="Arial"/>
                <a:sym typeface="Arial"/>
              </a:endParaRPr>
            </a:p>
          </p:txBody>
        </p:sp>
      </p:grpSp>
    </p:spTree>
    <p:extLst>
      <p:ext uri="{BB962C8B-B14F-4D97-AF65-F5344CB8AC3E}">
        <p14:creationId xmlns:p14="http://schemas.microsoft.com/office/powerpoint/2010/main" val="394564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87D3-6D5B-45DB-A932-578B21F357A1}"/>
              </a:ext>
            </a:extLst>
          </p:cNvPr>
          <p:cNvSpPr>
            <a:spLocks noGrp="1"/>
          </p:cNvSpPr>
          <p:nvPr>
            <p:ph type="title"/>
          </p:nvPr>
        </p:nvSpPr>
        <p:spPr>
          <a:xfrm>
            <a:off x="685800" y="381000"/>
            <a:ext cx="7772400" cy="1143000"/>
          </a:xfrm>
        </p:spPr>
        <p:txBody>
          <a:bodyPr wrap="square" anchor="b">
            <a:normAutofit/>
          </a:bodyPr>
          <a:lstStyle/>
          <a:p>
            <a:r>
              <a:rPr lang="en-GB" dirty="0"/>
              <a:t>Comb-shaped people</a:t>
            </a:r>
          </a:p>
        </p:txBody>
      </p:sp>
      <p:pic>
        <p:nvPicPr>
          <p:cNvPr id="6" name="Google Shape;1729;p250">
            <a:extLst>
              <a:ext uri="{FF2B5EF4-FFF2-40B4-BE49-F238E27FC236}">
                <a16:creationId xmlns:a16="http://schemas.microsoft.com/office/drawing/2014/main" id="{F31042A4-FC6E-4544-8550-F92477136ED3}"/>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2195736" y="1700808"/>
            <a:ext cx="4608511" cy="4776192"/>
          </a:xfrm>
          <a:prstGeom prst="rect">
            <a:avLst/>
          </a:prstGeom>
          <a:noFill/>
          <a:ln>
            <a:noFill/>
          </a:ln>
        </p:spPr>
      </p:pic>
    </p:spTree>
    <p:extLst>
      <p:ext uri="{BB962C8B-B14F-4D97-AF65-F5344CB8AC3E}">
        <p14:creationId xmlns:p14="http://schemas.microsoft.com/office/powerpoint/2010/main" val="2806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41C1C4-CA96-4F89-902B-690DDCBC9AB1}"/>
              </a:ext>
            </a:extLst>
          </p:cNvPr>
          <p:cNvSpPr>
            <a:spLocks noGrp="1"/>
          </p:cNvSpPr>
          <p:nvPr>
            <p:ph type="title"/>
          </p:nvPr>
        </p:nvSpPr>
        <p:spPr/>
        <p:txBody>
          <a:bodyPr/>
          <a:lstStyle/>
          <a:p>
            <a:r>
              <a:rPr lang="en-GB" dirty="0"/>
              <a:t>Cubed-shaped people</a:t>
            </a:r>
          </a:p>
        </p:txBody>
      </p:sp>
      <p:pic>
        <p:nvPicPr>
          <p:cNvPr id="6" name="Google Shape;1740;p251">
            <a:extLst>
              <a:ext uri="{FF2B5EF4-FFF2-40B4-BE49-F238E27FC236}">
                <a16:creationId xmlns:a16="http://schemas.microsoft.com/office/drawing/2014/main" id="{D421221E-44B6-4E6D-9285-7989D5118732}"/>
              </a:ext>
            </a:extLst>
          </p:cNvPr>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2022179" y="1595419"/>
            <a:ext cx="5430141" cy="4881581"/>
          </a:xfrm>
          <a:prstGeom prst="rect">
            <a:avLst/>
          </a:prstGeom>
          <a:noFill/>
          <a:ln>
            <a:noFill/>
          </a:ln>
        </p:spPr>
      </p:pic>
    </p:spTree>
    <p:extLst>
      <p:ext uri="{BB962C8B-B14F-4D97-AF65-F5344CB8AC3E}">
        <p14:creationId xmlns:p14="http://schemas.microsoft.com/office/powerpoint/2010/main" val="104521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75DDD7-29E3-C0A2-648D-0C61B8DC3563}"/>
              </a:ext>
            </a:extLst>
          </p:cNvPr>
          <p:cNvSpPr>
            <a:spLocks noGrp="1"/>
          </p:cNvSpPr>
          <p:nvPr>
            <p:ph type="title"/>
          </p:nvPr>
        </p:nvSpPr>
        <p:spPr/>
        <p:txBody>
          <a:bodyPr/>
          <a:lstStyle/>
          <a:p>
            <a:r>
              <a:rPr lang="en-GB" dirty="0"/>
              <a:t>How are Fusion Skills described in job advertisements?</a:t>
            </a:r>
          </a:p>
        </p:txBody>
      </p:sp>
      <p:sp>
        <p:nvSpPr>
          <p:cNvPr id="5" name="Content Placeholder 4">
            <a:extLst>
              <a:ext uri="{FF2B5EF4-FFF2-40B4-BE49-F238E27FC236}">
                <a16:creationId xmlns:a16="http://schemas.microsoft.com/office/drawing/2014/main" id="{D22DAC12-624C-2F6B-9101-9E9BC9C94676}"/>
              </a:ext>
            </a:extLst>
          </p:cNvPr>
          <p:cNvSpPr>
            <a:spLocks noGrp="1"/>
          </p:cNvSpPr>
          <p:nvPr>
            <p:ph idx="1"/>
          </p:nvPr>
        </p:nvSpPr>
        <p:spPr>
          <a:xfrm>
            <a:off x="251520" y="1524000"/>
            <a:ext cx="8206680" cy="4114800"/>
          </a:xfrm>
        </p:spPr>
        <p:txBody>
          <a:bodyPr/>
          <a:lstStyle/>
          <a:p>
            <a:r>
              <a:rPr lang="en-GB" dirty="0"/>
              <a:t>Look at the following link:</a:t>
            </a:r>
          </a:p>
          <a:p>
            <a:r>
              <a:rPr lang="en-GB" dirty="0">
                <a:hlinkClick r:id="rId3"/>
              </a:rPr>
              <a:t>https://www.zippia.com/advice/linkedin-skills/</a:t>
            </a:r>
            <a:endParaRPr lang="en-GB" dirty="0"/>
          </a:p>
          <a:p>
            <a:r>
              <a:rPr lang="en-GB" dirty="0"/>
              <a:t>Identify all the Fusion Skills in the list.</a:t>
            </a:r>
          </a:p>
          <a:p>
            <a:r>
              <a:rPr lang="en-GB" dirty="0"/>
              <a:t>Now go onto your favourite job searching site. Search a job you might be interested in. Look at the top ten advertisements in this area and find how many Fusion skills are included in the wording of the advert. Count every time one of the Fusion Skills is mentioned. </a:t>
            </a:r>
          </a:p>
        </p:txBody>
      </p:sp>
    </p:spTree>
    <p:extLst>
      <p:ext uri="{BB962C8B-B14F-4D97-AF65-F5344CB8AC3E}">
        <p14:creationId xmlns:p14="http://schemas.microsoft.com/office/powerpoint/2010/main" val="22536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2FA74-000B-DE91-8AED-71CE2B04BD75}"/>
              </a:ext>
            </a:extLst>
          </p:cNvPr>
          <p:cNvSpPr>
            <a:spLocks noGrp="1" noRot="1" noMove="1" noResize="1" noEditPoints="1" noAdjustHandles="1" noChangeArrowheads="1" noChangeShapeType="1"/>
          </p:cNvSpPr>
          <p:nvPr>
            <p:ph type="title"/>
          </p:nvPr>
        </p:nvSpPr>
        <p:spPr>
          <a:xfrm>
            <a:off x="609600" y="274638"/>
            <a:ext cx="7924800" cy="1143000"/>
          </a:xfrm>
        </p:spPr>
        <p:txBody>
          <a:bodyPr wrap="square" anchor="b">
            <a:normAutofit/>
          </a:bodyPr>
          <a:lstStyle/>
          <a:p>
            <a:r>
              <a:rPr lang="en-GB" dirty="0"/>
              <a:t>Self-Assessment of Fusion Skills</a:t>
            </a:r>
          </a:p>
        </p:txBody>
      </p:sp>
      <p:pic>
        <p:nvPicPr>
          <p:cNvPr id="3074" name="Picture 2" descr="1 Human + machine collaboration, fusion skills and augmentation... |  Download Scientific Diagram">
            <a:extLst>
              <a:ext uri="{FF2B5EF4-FFF2-40B4-BE49-F238E27FC236}">
                <a16:creationId xmlns:a16="http://schemas.microsoft.com/office/drawing/2014/main" id="{B018BA7D-4D4D-2BE4-8B90-EC50C5A6ADA5}"/>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b="16452"/>
          <a:stretch/>
        </p:blipFill>
        <p:spPr bwMode="auto">
          <a:xfrm>
            <a:off x="609600" y="2281187"/>
            <a:ext cx="7924800" cy="2299941"/>
          </a:xfrm>
          <a:prstGeom prst="rect">
            <a:avLst/>
          </a:prstGeom>
          <a:solidFill>
            <a:srgbClr val="FFFFFF"/>
          </a:solidFill>
        </p:spPr>
      </p:pic>
    </p:spTree>
    <p:extLst>
      <p:ext uri="{BB962C8B-B14F-4D97-AF65-F5344CB8AC3E}">
        <p14:creationId xmlns:p14="http://schemas.microsoft.com/office/powerpoint/2010/main" val="3879962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6C37C-6D7B-416B-B9BE-A2846A2DA470}"/>
              </a:ext>
            </a:extLst>
          </p:cNvPr>
          <p:cNvSpPr>
            <a:spLocks noGrp="1"/>
          </p:cNvSpPr>
          <p:nvPr>
            <p:ph type="title"/>
          </p:nvPr>
        </p:nvSpPr>
        <p:spPr>
          <a:xfrm>
            <a:off x="609599" y="260648"/>
            <a:ext cx="7924800" cy="1143000"/>
          </a:xfrm>
        </p:spPr>
        <p:txBody>
          <a:bodyPr wrap="square" anchor="b">
            <a:normAutofit fontScale="90000"/>
          </a:bodyPr>
          <a:lstStyle/>
          <a:p>
            <a:pPr>
              <a:lnSpc>
                <a:spcPct val="90000"/>
              </a:lnSpc>
            </a:pPr>
            <a:r>
              <a:rPr lang="en-GB" sz="3100" dirty="0">
                <a:hlinkClick r:id="rId2"/>
              </a:rPr>
              <a:t>https://www.skillsbuilder.org/benchmark</a:t>
            </a:r>
            <a:br>
              <a:rPr lang="en-GB" sz="3100" dirty="0"/>
            </a:br>
            <a:br>
              <a:rPr lang="en-GB" sz="3100" dirty="0"/>
            </a:br>
            <a:endParaRPr lang="en-GB" sz="3100" dirty="0"/>
          </a:p>
        </p:txBody>
      </p:sp>
      <p:pic>
        <p:nvPicPr>
          <p:cNvPr id="3" name="Picture 2">
            <a:extLst>
              <a:ext uri="{FF2B5EF4-FFF2-40B4-BE49-F238E27FC236}">
                <a16:creationId xmlns:a16="http://schemas.microsoft.com/office/drawing/2014/main" id="{36DD718E-D659-CF38-02C4-5693F721A3D3}"/>
              </a:ext>
            </a:extLst>
          </p:cNvPr>
          <p:cNvPicPr>
            <a:picLocks noChangeAspect="1"/>
          </p:cNvPicPr>
          <p:nvPr/>
        </p:nvPicPr>
        <p:blipFill>
          <a:blip r:embed="rId3"/>
          <a:stretch>
            <a:fillRect/>
          </a:stretch>
        </p:blipFill>
        <p:spPr>
          <a:xfrm>
            <a:off x="0" y="1612239"/>
            <a:ext cx="9144000" cy="3633522"/>
          </a:xfrm>
          <a:prstGeom prst="rect">
            <a:avLst/>
          </a:prstGeom>
        </p:spPr>
      </p:pic>
    </p:spTree>
    <p:extLst>
      <p:ext uri="{BB962C8B-B14F-4D97-AF65-F5344CB8AC3E}">
        <p14:creationId xmlns:p14="http://schemas.microsoft.com/office/powerpoint/2010/main" val="199721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F585-7A01-9D28-0613-027AC19716C2}"/>
              </a:ext>
            </a:extLst>
          </p:cNvPr>
          <p:cNvSpPr>
            <a:spLocks noGrp="1"/>
          </p:cNvSpPr>
          <p:nvPr>
            <p:ph type="title"/>
          </p:nvPr>
        </p:nvSpPr>
        <p:spPr>
          <a:xfrm>
            <a:off x="609600" y="274638"/>
            <a:ext cx="7924800" cy="1143000"/>
          </a:xfrm>
        </p:spPr>
        <p:txBody>
          <a:bodyPr wrap="square" anchor="b">
            <a:normAutofit/>
          </a:bodyPr>
          <a:lstStyle/>
          <a:p>
            <a:r>
              <a:rPr lang="en-GB" dirty="0"/>
              <a:t>https://wildlearn.co/</a:t>
            </a:r>
          </a:p>
        </p:txBody>
      </p:sp>
      <p:pic>
        <p:nvPicPr>
          <p:cNvPr id="5" name="Content Placeholder 4">
            <a:extLst>
              <a:ext uri="{FF2B5EF4-FFF2-40B4-BE49-F238E27FC236}">
                <a16:creationId xmlns:a16="http://schemas.microsoft.com/office/drawing/2014/main" id="{784FD7F7-107E-4AB7-A261-E14604F7A625}"/>
              </a:ext>
            </a:extLst>
          </p:cNvPr>
          <p:cNvPicPr>
            <a:picLocks noGrp="1" noChangeAspect="1"/>
          </p:cNvPicPr>
          <p:nvPr>
            <p:ph sz="quarter" idx="13"/>
          </p:nvPr>
        </p:nvPicPr>
        <p:blipFill>
          <a:blip r:embed="rId3"/>
          <a:stretch>
            <a:fillRect/>
          </a:stretch>
        </p:blipFill>
        <p:spPr>
          <a:xfrm>
            <a:off x="1418896" y="1600200"/>
            <a:ext cx="6306207" cy="4114800"/>
          </a:xfrm>
          <a:noFill/>
        </p:spPr>
      </p:pic>
    </p:spTree>
    <p:extLst>
      <p:ext uri="{BB962C8B-B14F-4D97-AF65-F5344CB8AC3E}">
        <p14:creationId xmlns:p14="http://schemas.microsoft.com/office/powerpoint/2010/main" val="322946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1756-DD68-C432-A3C9-82FD00490917}"/>
              </a:ext>
            </a:extLst>
          </p:cNvPr>
          <p:cNvSpPr>
            <a:spLocks noGrp="1"/>
          </p:cNvSpPr>
          <p:nvPr>
            <p:ph type="title"/>
          </p:nvPr>
        </p:nvSpPr>
        <p:spPr>
          <a:xfrm>
            <a:off x="609600" y="274638"/>
            <a:ext cx="7924800" cy="1143000"/>
          </a:xfrm>
        </p:spPr>
        <p:txBody>
          <a:bodyPr wrap="square" anchor="b">
            <a:normAutofit/>
          </a:bodyPr>
          <a:lstStyle/>
          <a:p>
            <a:r>
              <a:rPr lang="en-GB" dirty="0"/>
              <a:t>Break 15 Minutes</a:t>
            </a:r>
          </a:p>
        </p:txBody>
      </p:sp>
      <p:pic>
        <p:nvPicPr>
          <p:cNvPr id="4100" name="Picture 4" descr="Coffee Cup Break - Free image on Pixabay">
            <a:extLst>
              <a:ext uri="{FF2B5EF4-FFF2-40B4-BE49-F238E27FC236}">
                <a16:creationId xmlns:a16="http://schemas.microsoft.com/office/drawing/2014/main" id="{53910259-E18A-CB4A-F7AB-D7490BA3720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665514" y="1600200"/>
            <a:ext cx="5812971" cy="4114800"/>
          </a:xfrm>
          <a:prstGeom prst="rect">
            <a:avLst/>
          </a:prstGeom>
          <a:solidFill>
            <a:srgbClr val="FFFFFF"/>
          </a:solidFill>
        </p:spPr>
      </p:pic>
    </p:spTree>
    <p:extLst>
      <p:ext uri="{BB962C8B-B14F-4D97-AF65-F5344CB8AC3E}">
        <p14:creationId xmlns:p14="http://schemas.microsoft.com/office/powerpoint/2010/main" val="267163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921F2-21DC-4DA7-A7B1-2B2B7D10629B}"/>
              </a:ext>
            </a:extLst>
          </p:cNvPr>
          <p:cNvSpPr>
            <a:spLocks noGrp="1"/>
          </p:cNvSpPr>
          <p:nvPr>
            <p:ph sz="quarter" idx="13"/>
          </p:nvPr>
        </p:nvSpPr>
        <p:spPr/>
        <p:txBody>
          <a:bodyPr/>
          <a:lstStyle/>
          <a:p>
            <a:endParaRPr lang="en-GB" dirty="0"/>
          </a:p>
        </p:txBody>
      </p:sp>
      <p:pic>
        <p:nvPicPr>
          <p:cNvPr id="5" name="Picture 4">
            <a:extLst>
              <a:ext uri="{FF2B5EF4-FFF2-40B4-BE49-F238E27FC236}">
                <a16:creationId xmlns:a16="http://schemas.microsoft.com/office/drawing/2014/main" id="{3BEE8FC7-6FA7-400A-992E-4F3B11A02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6391"/>
            <a:ext cx="9144000" cy="5045217"/>
          </a:xfrm>
          <a:prstGeom prst="rect">
            <a:avLst/>
          </a:prstGeom>
        </p:spPr>
      </p:pic>
    </p:spTree>
    <p:extLst>
      <p:ext uri="{BB962C8B-B14F-4D97-AF65-F5344CB8AC3E}">
        <p14:creationId xmlns:p14="http://schemas.microsoft.com/office/powerpoint/2010/main" val="206098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9CC0-C8BE-42B4-9A56-7529F57B155E}"/>
              </a:ext>
            </a:extLst>
          </p:cNvPr>
          <p:cNvSpPr>
            <a:spLocks noGrp="1"/>
          </p:cNvSpPr>
          <p:nvPr>
            <p:ph type="title"/>
          </p:nvPr>
        </p:nvSpPr>
        <p:spPr>
          <a:xfrm>
            <a:off x="685800" y="381000"/>
            <a:ext cx="7772400" cy="1143000"/>
          </a:xfrm>
        </p:spPr>
        <p:txBody>
          <a:bodyPr wrap="square" anchor="b">
            <a:normAutofit/>
          </a:bodyPr>
          <a:lstStyle/>
          <a:p>
            <a:pPr>
              <a:lnSpc>
                <a:spcPct val="90000"/>
              </a:lnSpc>
            </a:pPr>
            <a:r>
              <a:rPr lang="en-GB" sz="3700" dirty="0"/>
              <a:t>Where we will go over the next 180 minutes…</a:t>
            </a:r>
          </a:p>
        </p:txBody>
      </p:sp>
      <p:sp>
        <p:nvSpPr>
          <p:cNvPr id="3" name="Content Placeholder 2">
            <a:extLst>
              <a:ext uri="{FF2B5EF4-FFF2-40B4-BE49-F238E27FC236}">
                <a16:creationId xmlns:a16="http://schemas.microsoft.com/office/drawing/2014/main" id="{3285D92F-0C11-440A-A8BD-348664484F30}"/>
              </a:ext>
            </a:extLst>
          </p:cNvPr>
          <p:cNvSpPr>
            <a:spLocks noGrp="1"/>
          </p:cNvSpPr>
          <p:nvPr>
            <p:ph sz="half" idx="1"/>
          </p:nvPr>
        </p:nvSpPr>
        <p:spPr>
          <a:xfrm>
            <a:off x="685800" y="2057400"/>
            <a:ext cx="3810000" cy="4114800"/>
          </a:xfrm>
        </p:spPr>
        <p:txBody>
          <a:bodyPr wrap="square" anchor="t">
            <a:normAutofit/>
          </a:bodyPr>
          <a:lstStyle/>
          <a:p>
            <a:pPr>
              <a:lnSpc>
                <a:spcPct val="90000"/>
              </a:lnSpc>
              <a:spcAft>
                <a:spcPts val="800"/>
              </a:spcAft>
            </a:pPr>
            <a:r>
              <a:rPr lang="en-GB" sz="3200" b="1" dirty="0">
                <a:effectLst/>
              </a:rPr>
              <a:t>What is Fusion? </a:t>
            </a:r>
          </a:p>
          <a:p>
            <a:pPr>
              <a:lnSpc>
                <a:spcPct val="90000"/>
              </a:lnSpc>
              <a:spcAft>
                <a:spcPts val="800"/>
              </a:spcAft>
            </a:pPr>
            <a:r>
              <a:rPr lang="en-GB" sz="3200" b="1" dirty="0">
                <a:effectLst/>
              </a:rPr>
              <a:t>Self-Assessment of Fusion Skills </a:t>
            </a:r>
          </a:p>
          <a:p>
            <a:pPr>
              <a:lnSpc>
                <a:spcPct val="90000"/>
              </a:lnSpc>
              <a:spcAft>
                <a:spcPts val="800"/>
              </a:spcAft>
            </a:pPr>
            <a:r>
              <a:rPr lang="en-GB" sz="3200" b="1" dirty="0">
                <a:effectLst/>
              </a:rPr>
              <a:t>Planning personal learning journeys</a:t>
            </a:r>
            <a:endParaRPr lang="en-GB" sz="3200" dirty="0"/>
          </a:p>
        </p:txBody>
      </p:sp>
      <p:pic>
        <p:nvPicPr>
          <p:cNvPr id="1026" name="Picture 2" descr="180 MINUTE - TIMER &amp; ALARM - 1080p - COUNTDOWN - YouTube">
            <a:extLst>
              <a:ext uri="{FF2B5EF4-FFF2-40B4-BE49-F238E27FC236}">
                <a16:creationId xmlns:a16="http://schemas.microsoft.com/office/drawing/2014/main" id="{AAF13907-9565-B54D-78D1-4C14D21BC0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3048000"/>
            <a:ext cx="3810000" cy="2133600"/>
          </a:xfrm>
          <a:prstGeom prst="rect">
            <a:avLst/>
          </a:prstGeom>
          <a:solidFill>
            <a:srgbClr val="FFFFFF"/>
          </a:solidFill>
        </p:spPr>
      </p:pic>
    </p:spTree>
    <p:extLst>
      <p:ext uri="{BB962C8B-B14F-4D97-AF65-F5344CB8AC3E}">
        <p14:creationId xmlns:p14="http://schemas.microsoft.com/office/powerpoint/2010/main" val="119067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C5BF-AB0B-4E66-A622-FBB1BB3CC4C9}"/>
              </a:ext>
            </a:extLst>
          </p:cNvPr>
          <p:cNvSpPr>
            <a:spLocks noGrp="1"/>
          </p:cNvSpPr>
          <p:nvPr>
            <p:ph type="title"/>
          </p:nvPr>
        </p:nvSpPr>
        <p:spPr/>
        <p:txBody>
          <a:bodyPr/>
          <a:lstStyle/>
          <a:p>
            <a:r>
              <a:rPr lang="en-GB" dirty="0"/>
              <a:t>Ways to become a lifelong learner</a:t>
            </a:r>
          </a:p>
        </p:txBody>
      </p:sp>
      <p:sp>
        <p:nvSpPr>
          <p:cNvPr id="3" name="Content Placeholder 2">
            <a:extLst>
              <a:ext uri="{FF2B5EF4-FFF2-40B4-BE49-F238E27FC236}">
                <a16:creationId xmlns:a16="http://schemas.microsoft.com/office/drawing/2014/main" id="{DF771D7E-48C8-4373-A6A6-7B9F664BC983}"/>
              </a:ext>
            </a:extLst>
          </p:cNvPr>
          <p:cNvSpPr>
            <a:spLocks noGrp="1"/>
          </p:cNvSpPr>
          <p:nvPr>
            <p:ph sz="quarter" idx="13"/>
          </p:nvPr>
        </p:nvSpPr>
        <p:spPr/>
        <p:txBody>
          <a:bodyPr/>
          <a:lstStyle/>
          <a:p>
            <a:r>
              <a:rPr lang="en-GB" sz="2400" b="1" dirty="0"/>
              <a:t>Develop a growth mindset- </a:t>
            </a:r>
            <a:r>
              <a:rPr lang="en-GB" sz="2400" dirty="0"/>
              <a:t>embrace challenges, change and critique ways to learning</a:t>
            </a:r>
          </a:p>
          <a:p>
            <a:r>
              <a:rPr lang="en-GB" sz="2400" b="1" dirty="0"/>
              <a:t>Take responsibility for the future </a:t>
            </a:r>
            <a:r>
              <a:rPr lang="en-GB" sz="2400" dirty="0"/>
              <a:t>- give yourself the power to make changes</a:t>
            </a:r>
          </a:p>
          <a:p>
            <a:r>
              <a:rPr lang="en-GB" sz="2400" b="1" dirty="0"/>
              <a:t>Discover and follow your passions </a:t>
            </a:r>
            <a:r>
              <a:rPr lang="en-GB" sz="2400" dirty="0"/>
              <a:t>– and cultivate new opportunities by learning additional skills and techniques</a:t>
            </a:r>
          </a:p>
          <a:p>
            <a:r>
              <a:rPr lang="en-GB" sz="2400" b="1" dirty="0"/>
              <a:t>Be a lynchpin </a:t>
            </a:r>
            <a:r>
              <a:rPr lang="en-GB" sz="2400" dirty="0"/>
              <a:t>-</a:t>
            </a:r>
            <a:r>
              <a:rPr lang="en-GB" sz="2400" b="1" dirty="0"/>
              <a:t> </a:t>
            </a:r>
            <a:r>
              <a:rPr lang="en-GB" sz="2400" dirty="0"/>
              <a:t>hold everything together and keeps things moving in the right direction.</a:t>
            </a:r>
          </a:p>
          <a:p>
            <a:r>
              <a:rPr lang="en-GB" sz="2400" b="1" dirty="0"/>
              <a:t>Stretch beyond your own expectations </a:t>
            </a:r>
            <a:r>
              <a:rPr lang="en-GB" sz="2400" dirty="0"/>
              <a:t>and those set by others – step outside your comfort zone in a positive way</a:t>
            </a:r>
          </a:p>
          <a:p>
            <a:r>
              <a:rPr lang="en-GB" sz="2000" dirty="0">
                <a:solidFill>
                  <a:schemeClr val="accent2">
                    <a:lumMod val="20000"/>
                    <a:lumOff val="80000"/>
                  </a:schemeClr>
                </a:solidFill>
              </a:rPr>
              <a:t>For more on growth mindsets please look at </a:t>
            </a:r>
            <a:r>
              <a:rPr lang="en-GB" sz="2000" dirty="0">
                <a:solidFill>
                  <a:schemeClr val="accent2">
                    <a:lumMod val="20000"/>
                    <a:lumOff val="80000"/>
                  </a:schemeClr>
                </a:solidFill>
                <a:hlinkClick r:id="rId2"/>
              </a:rPr>
              <a:t>https://www.mindsethealth.com/matter/growth-vs-fixed-mindset</a:t>
            </a:r>
            <a:endParaRPr lang="en-GB" sz="2000" dirty="0">
              <a:solidFill>
                <a:schemeClr val="accent2">
                  <a:lumMod val="20000"/>
                  <a:lumOff val="80000"/>
                </a:schemeClr>
              </a:solidFill>
            </a:endParaRPr>
          </a:p>
          <a:p>
            <a:pPr marL="0" indent="0">
              <a:buNone/>
            </a:pPr>
            <a:endParaRPr lang="en-GB" sz="2400" dirty="0">
              <a:solidFill>
                <a:schemeClr val="accent2">
                  <a:lumMod val="20000"/>
                  <a:lumOff val="80000"/>
                </a:schemeClr>
              </a:solidFill>
            </a:endParaRPr>
          </a:p>
        </p:txBody>
      </p:sp>
      <p:pic>
        <p:nvPicPr>
          <p:cNvPr id="4" name="Picture 3" descr="Text&#10;&#10;Description automatically generated with low confidence">
            <a:extLst>
              <a:ext uri="{FF2B5EF4-FFF2-40B4-BE49-F238E27FC236}">
                <a16:creationId xmlns:a16="http://schemas.microsoft.com/office/drawing/2014/main" id="{7E0B66AC-5B9C-ACF9-AEF1-65816A598E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661248"/>
            <a:ext cx="728345" cy="728345"/>
          </a:xfrm>
          <a:prstGeom prst="rect">
            <a:avLst/>
          </a:prstGeom>
          <a:noFill/>
          <a:ln>
            <a:noFill/>
          </a:ln>
        </p:spPr>
      </p:pic>
    </p:spTree>
    <p:extLst>
      <p:ext uri="{BB962C8B-B14F-4D97-AF65-F5344CB8AC3E}">
        <p14:creationId xmlns:p14="http://schemas.microsoft.com/office/powerpoint/2010/main" val="87480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p:cNvSpPr/>
          <p:nvPr/>
        </p:nvSpPr>
        <p:spPr>
          <a:xfrm>
            <a:off x="-52252" y="1371600"/>
            <a:ext cx="9248504" cy="5508812"/>
          </a:xfrm>
          <a:prstGeom prst="rect">
            <a:avLst/>
          </a:prstGeom>
          <a:solidFill>
            <a:srgbClr val="FFFFCC"/>
          </a:solidFill>
          <a:ln w="25400">
            <a:solidFill>
              <a:schemeClr val="accent1"/>
            </a:solidFill>
          </a:ln>
        </p:spPr>
        <p:txBody>
          <a:bodyPr lIns="45719" rIns="45719"/>
          <a:lstStyle/>
          <a:p>
            <a:endParaRPr dirty="0"/>
          </a:p>
        </p:txBody>
      </p:sp>
      <p:sp>
        <p:nvSpPr>
          <p:cNvPr id="174" name="Title 3"/>
          <p:cNvSpPr txBox="1">
            <a:spLocks noGrp="1"/>
          </p:cNvSpPr>
          <p:nvPr>
            <p:ph type="title"/>
          </p:nvPr>
        </p:nvSpPr>
        <p:spPr>
          <a:xfrm>
            <a:off x="1202266" y="-164983"/>
            <a:ext cx="7772401" cy="1143001"/>
          </a:xfrm>
          <a:prstGeom prst="rect">
            <a:avLst/>
          </a:prstGeom>
        </p:spPr>
        <p:txBody>
          <a:bodyPr/>
          <a:lstStyle>
            <a:lvl1pPr>
              <a:defRPr sz="5000"/>
            </a:lvl1pPr>
          </a:lstStyle>
          <a:p>
            <a:r>
              <a:rPr lang="en-GB" sz="3600" dirty="0"/>
              <a:t>Lifelong learning and managing change</a:t>
            </a:r>
            <a:endParaRPr sz="3600" dirty="0"/>
          </a:p>
        </p:txBody>
      </p:sp>
      <p:sp>
        <p:nvSpPr>
          <p:cNvPr id="193" name="Connection Line"/>
          <p:cNvSpPr/>
          <p:nvPr/>
        </p:nvSpPr>
        <p:spPr>
          <a:xfrm>
            <a:off x="3284263" y="3259247"/>
            <a:ext cx="2641625" cy="1183903"/>
          </a:xfrm>
          <a:custGeom>
            <a:avLst/>
            <a:gdLst/>
            <a:ahLst/>
            <a:cxnLst>
              <a:cxn ang="0">
                <a:pos x="wd2" y="hd2"/>
              </a:cxn>
              <a:cxn ang="5400000">
                <a:pos x="wd2" y="hd2"/>
              </a:cxn>
              <a:cxn ang="10800000">
                <a:pos x="wd2" y="hd2"/>
              </a:cxn>
              <a:cxn ang="16200000">
                <a:pos x="wd2" y="hd2"/>
              </a:cxn>
            </a:cxnLst>
            <a:rect l="0" t="0" r="r" b="b"/>
            <a:pathLst>
              <a:path w="21600" h="16201" extrusionOk="0">
                <a:moveTo>
                  <a:pt x="0" y="411"/>
                </a:moveTo>
                <a:cubicBezTo>
                  <a:pt x="7330" y="21600"/>
                  <a:pt x="14530" y="21463"/>
                  <a:pt x="21600" y="0"/>
                </a:cubicBezTo>
              </a:path>
            </a:pathLst>
          </a:custGeom>
          <a:ln w="25400">
            <a:solidFill>
              <a:schemeClr val="accent1"/>
            </a:solidFill>
          </a:ln>
          <a:effectLst>
            <a:outerShdw blurRad="38100" dist="20000" dir="5400000" rotWithShape="0">
              <a:srgbClr val="000000">
                <a:alpha val="38000"/>
              </a:srgbClr>
            </a:outerShdw>
          </a:effectLst>
        </p:spPr>
        <p:txBody>
          <a:bodyPr/>
          <a:lstStyle/>
          <a:p>
            <a:endParaRPr dirty="0"/>
          </a:p>
        </p:txBody>
      </p:sp>
      <p:sp>
        <p:nvSpPr>
          <p:cNvPr id="194" name="Connection Line"/>
          <p:cNvSpPr/>
          <p:nvPr/>
        </p:nvSpPr>
        <p:spPr>
          <a:xfrm>
            <a:off x="334860" y="2407930"/>
            <a:ext cx="2953907" cy="896483"/>
          </a:xfrm>
          <a:custGeom>
            <a:avLst/>
            <a:gdLst/>
            <a:ahLst/>
            <a:cxnLst>
              <a:cxn ang="0">
                <a:pos x="wd2" y="hd2"/>
              </a:cxn>
              <a:cxn ang="5400000">
                <a:pos x="wd2" y="hd2"/>
              </a:cxn>
              <a:cxn ang="10800000">
                <a:pos x="wd2" y="hd2"/>
              </a:cxn>
              <a:cxn ang="16200000">
                <a:pos x="wd2" y="hd2"/>
              </a:cxn>
            </a:cxnLst>
            <a:rect l="0" t="0" r="r" b="b"/>
            <a:pathLst>
              <a:path w="21600" h="19406" extrusionOk="0">
                <a:moveTo>
                  <a:pt x="0" y="679"/>
                </a:moveTo>
                <a:cubicBezTo>
                  <a:pt x="10462" y="-2194"/>
                  <a:pt x="17662" y="4048"/>
                  <a:pt x="21600" y="19406"/>
                </a:cubicBezTo>
              </a:path>
            </a:pathLst>
          </a:custGeom>
          <a:ln w="25400">
            <a:solidFill>
              <a:schemeClr val="accent1"/>
            </a:solidFill>
          </a:ln>
          <a:effectLst>
            <a:outerShdw blurRad="38100" dist="20000" dir="5400000" rotWithShape="0">
              <a:srgbClr val="000000">
                <a:alpha val="38000"/>
              </a:srgbClr>
            </a:outerShdw>
          </a:effectLst>
        </p:spPr>
        <p:txBody>
          <a:bodyPr/>
          <a:lstStyle/>
          <a:p>
            <a:endParaRPr dirty="0"/>
          </a:p>
        </p:txBody>
      </p:sp>
      <p:sp>
        <p:nvSpPr>
          <p:cNvPr id="195" name="Connection Line"/>
          <p:cNvSpPr/>
          <p:nvPr/>
        </p:nvSpPr>
        <p:spPr>
          <a:xfrm>
            <a:off x="5901607" y="2399913"/>
            <a:ext cx="3087872" cy="894387"/>
          </a:xfrm>
          <a:custGeom>
            <a:avLst/>
            <a:gdLst/>
            <a:ahLst/>
            <a:cxnLst>
              <a:cxn ang="0">
                <a:pos x="wd2" y="hd2"/>
              </a:cxn>
              <a:cxn ang="5400000">
                <a:pos x="wd2" y="hd2"/>
              </a:cxn>
              <a:cxn ang="10800000">
                <a:pos x="wd2" y="hd2"/>
              </a:cxn>
              <a:cxn ang="16200000">
                <a:pos x="wd2" y="hd2"/>
              </a:cxn>
            </a:cxnLst>
            <a:rect l="0" t="0" r="r" b="b"/>
            <a:pathLst>
              <a:path w="21600" h="19363" extrusionOk="0">
                <a:moveTo>
                  <a:pt x="21600" y="710"/>
                </a:moveTo>
                <a:cubicBezTo>
                  <a:pt x="11231" y="-2237"/>
                  <a:pt x="4031" y="3981"/>
                  <a:pt x="0" y="19363"/>
                </a:cubicBezTo>
              </a:path>
            </a:pathLst>
          </a:custGeom>
          <a:ln w="25400">
            <a:solidFill>
              <a:schemeClr val="accent1"/>
            </a:solidFill>
          </a:ln>
          <a:effectLst>
            <a:outerShdw blurRad="38100" dist="20000" dir="5400000" rotWithShape="0">
              <a:srgbClr val="000000">
                <a:alpha val="38000"/>
              </a:srgbClr>
            </a:outerShdw>
          </a:effectLst>
        </p:spPr>
        <p:txBody>
          <a:bodyPr/>
          <a:lstStyle/>
          <a:p>
            <a:endParaRPr dirty="0"/>
          </a:p>
        </p:txBody>
      </p:sp>
      <p:sp>
        <p:nvSpPr>
          <p:cNvPr id="178" name="Line"/>
          <p:cNvSpPr/>
          <p:nvPr/>
        </p:nvSpPr>
        <p:spPr>
          <a:xfrm flipV="1">
            <a:off x="3750733" y="3949804"/>
            <a:ext cx="1" cy="2662663"/>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pPr>
              <a:defRPr>
                <a:solidFill>
                  <a:srgbClr val="FFFFCC"/>
                </a:solidFill>
              </a:defRPr>
            </a:pPr>
            <a:endParaRPr dirty="0"/>
          </a:p>
        </p:txBody>
      </p:sp>
      <p:sp>
        <p:nvSpPr>
          <p:cNvPr id="179" name="Line"/>
          <p:cNvSpPr/>
          <p:nvPr/>
        </p:nvSpPr>
        <p:spPr>
          <a:xfrm flipV="1">
            <a:off x="5452533" y="3949804"/>
            <a:ext cx="1" cy="2662663"/>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pPr>
              <a:defRPr>
                <a:solidFill>
                  <a:srgbClr val="FFFFCC"/>
                </a:solidFill>
              </a:defRPr>
            </a:pPr>
            <a:endParaRPr dirty="0"/>
          </a:p>
        </p:txBody>
      </p:sp>
      <p:sp>
        <p:nvSpPr>
          <p:cNvPr id="180" name="Line"/>
          <p:cNvSpPr/>
          <p:nvPr/>
        </p:nvSpPr>
        <p:spPr>
          <a:xfrm flipV="1">
            <a:off x="6798733" y="2633237"/>
            <a:ext cx="1" cy="3983366"/>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pPr>
              <a:defRPr>
                <a:solidFill>
                  <a:srgbClr val="FFFFCC"/>
                </a:solidFill>
              </a:defRPr>
            </a:pPr>
            <a:endParaRPr dirty="0"/>
          </a:p>
        </p:txBody>
      </p:sp>
      <p:sp>
        <p:nvSpPr>
          <p:cNvPr id="181" name="Line"/>
          <p:cNvSpPr/>
          <p:nvPr/>
        </p:nvSpPr>
        <p:spPr>
          <a:xfrm flipV="1">
            <a:off x="2411548" y="2633237"/>
            <a:ext cx="1" cy="3983366"/>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pPr>
              <a:defRPr>
                <a:solidFill>
                  <a:srgbClr val="FFFFCC"/>
                </a:solidFill>
              </a:defRPr>
            </a:pPr>
            <a:endParaRPr dirty="0"/>
          </a:p>
        </p:txBody>
      </p:sp>
      <p:sp>
        <p:nvSpPr>
          <p:cNvPr id="182" name="Line"/>
          <p:cNvSpPr/>
          <p:nvPr/>
        </p:nvSpPr>
        <p:spPr>
          <a:xfrm flipV="1">
            <a:off x="1217748" y="2400403"/>
            <a:ext cx="1" cy="4280119"/>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pPr>
              <a:defRPr>
                <a:solidFill>
                  <a:srgbClr val="FFFFCC"/>
                </a:solidFill>
              </a:defRPr>
            </a:pPr>
            <a:endParaRPr dirty="0"/>
          </a:p>
        </p:txBody>
      </p:sp>
      <p:sp>
        <p:nvSpPr>
          <p:cNvPr id="183" name="Line"/>
          <p:cNvSpPr/>
          <p:nvPr/>
        </p:nvSpPr>
        <p:spPr>
          <a:xfrm flipV="1">
            <a:off x="7992533" y="2400404"/>
            <a:ext cx="1" cy="4280118"/>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pPr>
              <a:defRPr>
                <a:solidFill>
                  <a:srgbClr val="FFFFCC"/>
                </a:solidFill>
              </a:defRPr>
            </a:pPr>
            <a:endParaRPr dirty="0"/>
          </a:p>
        </p:txBody>
      </p:sp>
      <p:sp>
        <p:nvSpPr>
          <p:cNvPr id="184" name="Current Conditions"/>
          <p:cNvSpPr txBox="1"/>
          <p:nvPr/>
        </p:nvSpPr>
        <p:spPr>
          <a:xfrm>
            <a:off x="-85268" y="2600363"/>
            <a:ext cx="1315717" cy="506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500" b="1">
                <a:solidFill>
                  <a:srgbClr val="000000"/>
                </a:solidFill>
                <a:latin typeface="+mn-lt"/>
                <a:ea typeface="+mn-ea"/>
                <a:cs typeface="+mn-cs"/>
                <a:sym typeface="Calibri"/>
              </a:defRPr>
            </a:lvl1pPr>
          </a:lstStyle>
          <a:p>
            <a:r>
              <a:rPr dirty="0"/>
              <a:t>Current Conditions</a:t>
            </a:r>
          </a:p>
        </p:txBody>
      </p:sp>
      <p:sp>
        <p:nvSpPr>
          <p:cNvPr id="185" name="Denial"/>
          <p:cNvSpPr txBox="1"/>
          <p:nvPr/>
        </p:nvSpPr>
        <p:spPr>
          <a:xfrm>
            <a:off x="1158425" y="3262456"/>
            <a:ext cx="1315718"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800" b="1">
                <a:solidFill>
                  <a:srgbClr val="000000"/>
                </a:solidFill>
                <a:latin typeface="+mn-lt"/>
                <a:ea typeface="+mn-ea"/>
                <a:cs typeface="+mn-cs"/>
                <a:sym typeface="Calibri"/>
              </a:defRPr>
            </a:lvl1pPr>
          </a:lstStyle>
          <a:p>
            <a:r>
              <a:rPr dirty="0"/>
              <a:t>Denial</a:t>
            </a:r>
          </a:p>
        </p:txBody>
      </p:sp>
      <p:sp>
        <p:nvSpPr>
          <p:cNvPr id="186" name="Resistance"/>
          <p:cNvSpPr txBox="1"/>
          <p:nvPr/>
        </p:nvSpPr>
        <p:spPr>
          <a:xfrm>
            <a:off x="2398848" y="4041784"/>
            <a:ext cx="1315717"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800" b="1">
                <a:solidFill>
                  <a:srgbClr val="000000"/>
                </a:solidFill>
                <a:latin typeface="+mn-lt"/>
                <a:ea typeface="+mn-ea"/>
                <a:cs typeface="+mn-cs"/>
                <a:sym typeface="Calibri"/>
              </a:defRPr>
            </a:lvl1pPr>
          </a:lstStyle>
          <a:p>
            <a:r>
              <a:rPr dirty="0"/>
              <a:t>Resistance</a:t>
            </a:r>
          </a:p>
        </p:txBody>
      </p:sp>
      <p:sp>
        <p:nvSpPr>
          <p:cNvPr id="187" name="Altitude Trough"/>
          <p:cNvSpPr txBox="1"/>
          <p:nvPr/>
        </p:nvSpPr>
        <p:spPr>
          <a:xfrm>
            <a:off x="3814083" y="4814595"/>
            <a:ext cx="1582116"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800" b="1">
                <a:solidFill>
                  <a:srgbClr val="000000"/>
                </a:solidFill>
                <a:latin typeface="+mn-lt"/>
                <a:ea typeface="+mn-ea"/>
                <a:cs typeface="+mn-cs"/>
                <a:sym typeface="Calibri"/>
              </a:defRPr>
            </a:lvl1pPr>
          </a:lstStyle>
          <a:p>
            <a:r>
              <a:rPr dirty="0"/>
              <a:t>Altitude Trough</a:t>
            </a:r>
          </a:p>
        </p:txBody>
      </p:sp>
      <p:sp>
        <p:nvSpPr>
          <p:cNvPr id="188" name="Exploration"/>
          <p:cNvSpPr txBox="1"/>
          <p:nvPr/>
        </p:nvSpPr>
        <p:spPr>
          <a:xfrm>
            <a:off x="5530471" y="4041784"/>
            <a:ext cx="1190325"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800" b="1">
                <a:solidFill>
                  <a:srgbClr val="000000"/>
                </a:solidFill>
                <a:latin typeface="+mn-lt"/>
                <a:ea typeface="+mn-ea"/>
                <a:cs typeface="+mn-cs"/>
                <a:sym typeface="Calibri"/>
              </a:defRPr>
            </a:lvl1pPr>
          </a:lstStyle>
          <a:p>
            <a:r>
              <a:rPr dirty="0"/>
              <a:t>Exploration</a:t>
            </a:r>
          </a:p>
        </p:txBody>
      </p:sp>
      <p:sp>
        <p:nvSpPr>
          <p:cNvPr id="189" name="Responsibility"/>
          <p:cNvSpPr txBox="1"/>
          <p:nvPr/>
        </p:nvSpPr>
        <p:spPr>
          <a:xfrm>
            <a:off x="6786033" y="3290001"/>
            <a:ext cx="1209004" cy="277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500" b="1">
                <a:solidFill>
                  <a:srgbClr val="000000"/>
                </a:solidFill>
                <a:latin typeface="+mn-lt"/>
                <a:ea typeface="+mn-ea"/>
                <a:cs typeface="+mn-cs"/>
                <a:sym typeface="Calibri"/>
              </a:defRPr>
            </a:lvl1pPr>
          </a:lstStyle>
          <a:p>
            <a:r>
              <a:rPr dirty="0"/>
              <a:t>Responsibility</a:t>
            </a:r>
          </a:p>
        </p:txBody>
      </p:sp>
      <p:sp>
        <p:nvSpPr>
          <p:cNvPr id="190" name="Commitment"/>
          <p:cNvSpPr txBox="1"/>
          <p:nvPr/>
        </p:nvSpPr>
        <p:spPr>
          <a:xfrm>
            <a:off x="8010575" y="2714663"/>
            <a:ext cx="1147520" cy="277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500" b="1">
                <a:solidFill>
                  <a:srgbClr val="000000"/>
                </a:solidFill>
                <a:latin typeface="+mn-lt"/>
                <a:ea typeface="+mn-ea"/>
                <a:cs typeface="+mn-cs"/>
                <a:sym typeface="Calibri"/>
              </a:defRPr>
            </a:lvl1pPr>
          </a:lstStyle>
          <a:p>
            <a:r>
              <a:rPr dirty="0"/>
              <a:t>Commitment</a:t>
            </a:r>
          </a:p>
        </p:txBody>
      </p:sp>
      <p:sp>
        <p:nvSpPr>
          <p:cNvPr id="191" name="CHANGE STARTS…"/>
          <p:cNvSpPr txBox="1"/>
          <p:nvPr/>
        </p:nvSpPr>
        <p:spPr>
          <a:xfrm>
            <a:off x="22331" y="1411913"/>
            <a:ext cx="1582116" cy="554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600" b="1">
                <a:solidFill>
                  <a:srgbClr val="000000"/>
                </a:solidFill>
                <a:latin typeface="+mn-lt"/>
                <a:ea typeface="+mn-ea"/>
                <a:cs typeface="+mn-cs"/>
                <a:sym typeface="Calibri"/>
              </a:defRPr>
            </a:pPr>
            <a:r>
              <a:rPr dirty="0"/>
              <a:t>CHANGE STARTS </a:t>
            </a:r>
          </a:p>
          <a:p>
            <a:pPr algn="ctr">
              <a:defRPr sz="1600" b="1">
                <a:solidFill>
                  <a:srgbClr val="000000"/>
                </a:solidFill>
                <a:latin typeface="+mn-lt"/>
                <a:ea typeface="+mn-ea"/>
                <a:cs typeface="+mn-cs"/>
                <a:sym typeface="Calibri"/>
              </a:defRPr>
            </a:pPr>
            <a:r>
              <a:rPr dirty="0"/>
              <a:t>HERE</a:t>
            </a:r>
          </a:p>
        </p:txBody>
      </p:sp>
      <p:sp>
        <p:nvSpPr>
          <p:cNvPr id="192" name="Line"/>
          <p:cNvSpPr/>
          <p:nvPr/>
        </p:nvSpPr>
        <p:spPr>
          <a:xfrm flipH="1">
            <a:off x="1106830" y="1825038"/>
            <a:ext cx="497617" cy="497617"/>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pPr>
              <a:defRPr>
                <a:solidFill>
                  <a:srgbClr val="FFFFCC"/>
                </a:solidFill>
              </a:defRPr>
            </a:pPr>
            <a:endParaRPr dirty="0"/>
          </a:p>
        </p:txBody>
      </p:sp>
    </p:spTree>
    <p:extLst>
      <p:ext uri="{BB962C8B-B14F-4D97-AF65-F5344CB8AC3E}">
        <p14:creationId xmlns:p14="http://schemas.microsoft.com/office/powerpoint/2010/main" val="352741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8C59C-018C-2053-AC6D-FFBEEEC4A902}"/>
              </a:ext>
            </a:extLst>
          </p:cNvPr>
          <p:cNvSpPr>
            <a:spLocks noGrp="1"/>
          </p:cNvSpPr>
          <p:nvPr>
            <p:ph type="title"/>
          </p:nvPr>
        </p:nvSpPr>
        <p:spPr/>
        <p:txBody>
          <a:bodyPr/>
          <a:lstStyle/>
          <a:p>
            <a:r>
              <a:rPr lang="en-GB" sz="3600" dirty="0"/>
              <a:t>Planning your personal learning journey</a:t>
            </a:r>
          </a:p>
        </p:txBody>
      </p:sp>
      <p:sp>
        <p:nvSpPr>
          <p:cNvPr id="5" name="Content Placeholder 4">
            <a:extLst>
              <a:ext uri="{FF2B5EF4-FFF2-40B4-BE49-F238E27FC236}">
                <a16:creationId xmlns:a16="http://schemas.microsoft.com/office/drawing/2014/main" id="{8DCA7860-EED7-12E5-B7E7-23CC53678072}"/>
              </a:ext>
            </a:extLst>
          </p:cNvPr>
          <p:cNvSpPr>
            <a:spLocks noGrp="1"/>
          </p:cNvSpPr>
          <p:nvPr>
            <p:ph sz="quarter" idx="13"/>
          </p:nvPr>
        </p:nvSpPr>
        <p:spPr>
          <a:xfrm>
            <a:off x="179512" y="1600200"/>
            <a:ext cx="8568952" cy="4114800"/>
          </a:xfrm>
        </p:spPr>
        <p:txBody>
          <a:bodyPr/>
          <a:lstStyle/>
          <a:p>
            <a:pPr marL="514350" indent="-514350">
              <a:buFont typeface="+mj-lt"/>
              <a:buAutoNum type="arabicPeriod"/>
            </a:pPr>
            <a:r>
              <a:rPr lang="en-GB" dirty="0"/>
              <a:t>Choose one of the Fusion Skills you feel it is important to develop further.</a:t>
            </a:r>
          </a:p>
          <a:p>
            <a:pPr marL="514350" indent="-514350">
              <a:buFont typeface="+mj-lt"/>
              <a:buAutoNum type="arabicPeriod"/>
            </a:pPr>
            <a:r>
              <a:rPr lang="en-GB" dirty="0"/>
              <a:t>Using the data base supplied and your own web searches, find three or more training materials or opportunities that could be used to develop the skill you are focusing on.</a:t>
            </a:r>
          </a:p>
          <a:p>
            <a:pPr marL="514350" indent="-514350">
              <a:buFont typeface="+mj-lt"/>
              <a:buAutoNum type="arabicPeriod"/>
            </a:pPr>
            <a:r>
              <a:rPr lang="en-GB" dirty="0"/>
              <a:t>Use the template provided to develop a short personal learning plan, including the training resources you have found.</a:t>
            </a:r>
          </a:p>
        </p:txBody>
      </p:sp>
    </p:spTree>
    <p:extLst>
      <p:ext uri="{BB962C8B-B14F-4D97-AF65-F5344CB8AC3E}">
        <p14:creationId xmlns:p14="http://schemas.microsoft.com/office/powerpoint/2010/main" val="401205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556F-F9BB-4EA3-95D5-05712C42C3DC}"/>
              </a:ext>
            </a:extLst>
          </p:cNvPr>
          <p:cNvSpPr>
            <a:spLocks noGrp="1"/>
          </p:cNvSpPr>
          <p:nvPr>
            <p:ph type="title"/>
          </p:nvPr>
        </p:nvSpPr>
        <p:spPr>
          <a:xfrm>
            <a:off x="685800" y="381000"/>
            <a:ext cx="7772400" cy="1143000"/>
          </a:xfrm>
        </p:spPr>
        <p:txBody>
          <a:bodyPr wrap="square" anchor="b">
            <a:normAutofit/>
          </a:bodyPr>
          <a:lstStyle/>
          <a:p>
            <a:r>
              <a:rPr lang="en-GB" dirty="0"/>
              <a:t>I am committed to…</a:t>
            </a:r>
          </a:p>
        </p:txBody>
      </p:sp>
      <p:sp>
        <p:nvSpPr>
          <p:cNvPr id="7" name="Content Placeholder 2">
            <a:extLst>
              <a:ext uri="{FF2B5EF4-FFF2-40B4-BE49-F238E27FC236}">
                <a16:creationId xmlns:a16="http://schemas.microsoft.com/office/drawing/2014/main" id="{53961619-E659-493B-AD50-CF31684F5463}"/>
              </a:ext>
            </a:extLst>
          </p:cNvPr>
          <p:cNvSpPr>
            <a:spLocks noGrp="1"/>
          </p:cNvSpPr>
          <p:nvPr>
            <p:ph idx="1"/>
          </p:nvPr>
        </p:nvSpPr>
        <p:spPr>
          <a:xfrm>
            <a:off x="637627" y="1524000"/>
            <a:ext cx="7772400" cy="4114800"/>
          </a:xfrm>
        </p:spPr>
        <p:txBody>
          <a:bodyPr/>
          <a:lstStyle/>
          <a:p>
            <a:r>
              <a:rPr lang="en-US" dirty="0"/>
              <a:t>The importance of verbs… actions.. Words ending in ‘ing’</a:t>
            </a:r>
          </a:p>
        </p:txBody>
      </p:sp>
      <p:pic>
        <p:nvPicPr>
          <p:cNvPr id="10242" name="Picture 2" descr="Word Sort • Adding an Inflectional Ending (ing) to Words | TpT">
            <a:extLst>
              <a:ext uri="{FF2B5EF4-FFF2-40B4-BE49-F238E27FC236}">
                <a16:creationId xmlns:a16="http://schemas.microsoft.com/office/drawing/2014/main" id="{DD7393A9-7313-4EEC-A2E4-BE438CC0265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51520" y="2667000"/>
            <a:ext cx="8640959" cy="403860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9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18F48-8B60-41BB-9672-5BE3CF0784B2}"/>
              </a:ext>
            </a:extLst>
          </p:cNvPr>
          <p:cNvSpPr>
            <a:spLocks noGrp="1"/>
          </p:cNvSpPr>
          <p:nvPr>
            <p:ph type="title"/>
          </p:nvPr>
        </p:nvSpPr>
        <p:spPr>
          <a:xfrm>
            <a:off x="609600" y="274638"/>
            <a:ext cx="7924800" cy="1143000"/>
          </a:xfrm>
        </p:spPr>
        <p:txBody>
          <a:bodyPr wrap="square" anchor="b">
            <a:normAutofit/>
          </a:bodyPr>
          <a:lstStyle/>
          <a:p>
            <a:pPr>
              <a:lnSpc>
                <a:spcPct val="90000"/>
              </a:lnSpc>
            </a:pPr>
            <a:r>
              <a:rPr lang="en-GB" sz="3600" b="1" dirty="0"/>
              <a:t>Next practice… not best practice…</a:t>
            </a:r>
            <a:br>
              <a:rPr lang="en-GB" sz="2400" dirty="0"/>
            </a:br>
            <a:endParaRPr lang="en-GB" sz="2400" dirty="0"/>
          </a:p>
        </p:txBody>
      </p:sp>
      <p:pic>
        <p:nvPicPr>
          <p:cNvPr id="1026" name="Picture 2" descr="sponsored-image">
            <a:extLst>
              <a:ext uri="{FF2B5EF4-FFF2-40B4-BE49-F238E27FC236}">
                <a16:creationId xmlns:a16="http://schemas.microsoft.com/office/drawing/2014/main" id="{CE3FF428-9995-45E5-ADD0-62810F9FAD3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09600" y="1600200"/>
            <a:ext cx="7924800" cy="4114800"/>
          </a:xfrm>
          <a:prstGeom prst="rect">
            <a:avLst/>
          </a:prstGeom>
          <a:solidFill>
            <a:srgbClr val="FFFFFF"/>
          </a:solidFill>
        </p:spPr>
      </p:pic>
    </p:spTree>
    <p:extLst>
      <p:ext uri="{BB962C8B-B14F-4D97-AF65-F5344CB8AC3E}">
        <p14:creationId xmlns:p14="http://schemas.microsoft.com/office/powerpoint/2010/main" val="25261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1383CE-354E-E91F-678C-81E641547C0B}"/>
              </a:ext>
            </a:extLst>
          </p:cNvPr>
          <p:cNvSpPr>
            <a:spLocks noGrp="1"/>
          </p:cNvSpPr>
          <p:nvPr>
            <p:ph type="title"/>
          </p:nvPr>
        </p:nvSpPr>
        <p:spPr/>
        <p:txBody>
          <a:bodyPr/>
          <a:lstStyle/>
          <a:p>
            <a:r>
              <a:rPr lang="en-GB" dirty="0"/>
              <a:t>Introduction</a:t>
            </a:r>
          </a:p>
        </p:txBody>
      </p:sp>
      <p:sp>
        <p:nvSpPr>
          <p:cNvPr id="6" name="Content Placeholder 5">
            <a:extLst>
              <a:ext uri="{FF2B5EF4-FFF2-40B4-BE49-F238E27FC236}">
                <a16:creationId xmlns:a16="http://schemas.microsoft.com/office/drawing/2014/main" id="{35C89BAF-9189-AA9C-E450-6AC6C2B7029D}"/>
              </a:ext>
            </a:extLst>
          </p:cNvPr>
          <p:cNvSpPr>
            <a:spLocks noGrp="1"/>
          </p:cNvSpPr>
          <p:nvPr>
            <p:ph idx="1"/>
          </p:nvPr>
        </p:nvSpPr>
        <p:spPr/>
        <p:txBody>
          <a:bodyPr/>
          <a:lstStyle/>
          <a:p>
            <a:r>
              <a:rPr lang="en-GB" dirty="0"/>
              <a:t>Your facilitators today </a:t>
            </a:r>
          </a:p>
          <a:p>
            <a:r>
              <a:rPr lang="en-GB" dirty="0"/>
              <a:t>When you see this sign, it gives you some practical hints for applying your learning</a:t>
            </a:r>
          </a:p>
          <a:p>
            <a:r>
              <a:rPr lang="en-GB" dirty="0"/>
              <a:t>When you see this sign, it gives you some more ideas of ways you can take you learning further if you wish </a:t>
            </a:r>
          </a:p>
          <a:p>
            <a:endParaRPr lang="en-GB" dirty="0"/>
          </a:p>
        </p:txBody>
      </p:sp>
      <p:pic>
        <p:nvPicPr>
          <p:cNvPr id="7" name="Picture 6" descr="Hint Icon #151503 - Free Icons Library">
            <a:extLst>
              <a:ext uri="{FF2B5EF4-FFF2-40B4-BE49-F238E27FC236}">
                <a16:creationId xmlns:a16="http://schemas.microsoft.com/office/drawing/2014/main" id="{272ECA24-F3A0-FEAD-7358-5DB5A16360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29" y="2791341"/>
            <a:ext cx="728345" cy="728345"/>
          </a:xfrm>
          <a:prstGeom prst="rect">
            <a:avLst/>
          </a:prstGeom>
          <a:noFill/>
          <a:ln>
            <a:noFill/>
          </a:ln>
        </p:spPr>
      </p:pic>
      <p:pic>
        <p:nvPicPr>
          <p:cNvPr id="8" name="Picture 7" descr="Text&#10;&#10;Description automatically generated with low confidence">
            <a:extLst>
              <a:ext uri="{FF2B5EF4-FFF2-40B4-BE49-F238E27FC236}">
                <a16:creationId xmlns:a16="http://schemas.microsoft.com/office/drawing/2014/main" id="{DCC332EE-A916-AFA9-25D9-C95DB66C4B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32" y="3874056"/>
            <a:ext cx="759142" cy="759142"/>
          </a:xfrm>
          <a:prstGeom prst="rect">
            <a:avLst/>
          </a:prstGeom>
          <a:noFill/>
          <a:ln>
            <a:noFill/>
          </a:ln>
        </p:spPr>
      </p:pic>
    </p:spTree>
    <p:extLst>
      <p:ext uri="{BB962C8B-B14F-4D97-AF65-F5344CB8AC3E}">
        <p14:creationId xmlns:p14="http://schemas.microsoft.com/office/powerpoint/2010/main" val="244840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9C408-74A0-49DD-8EE1-29A698E8C3E1}"/>
              </a:ext>
            </a:extLst>
          </p:cNvPr>
          <p:cNvSpPr>
            <a:spLocks noGrp="1"/>
          </p:cNvSpPr>
          <p:nvPr>
            <p:ph type="title"/>
          </p:nvPr>
        </p:nvSpPr>
        <p:spPr>
          <a:xfrm>
            <a:off x="685800" y="381000"/>
            <a:ext cx="7772400" cy="1143000"/>
          </a:xfrm>
        </p:spPr>
        <p:txBody>
          <a:bodyPr wrap="square" anchor="b">
            <a:normAutofit/>
          </a:bodyPr>
          <a:lstStyle/>
          <a:p>
            <a:pPr>
              <a:lnSpc>
                <a:spcPct val="90000"/>
              </a:lnSpc>
            </a:pPr>
            <a:r>
              <a:rPr lang="en-GB" sz="3700" dirty="0"/>
              <a:t>… Some factors that might at least nudge us to exploration…</a:t>
            </a:r>
          </a:p>
        </p:txBody>
      </p:sp>
      <p:pic>
        <p:nvPicPr>
          <p:cNvPr id="5122" name="Picture 2" descr="Human Exploration to Mars: Becoming Interplanetary">
            <a:extLst>
              <a:ext uri="{FF2B5EF4-FFF2-40B4-BE49-F238E27FC236}">
                <a16:creationId xmlns:a16="http://schemas.microsoft.com/office/drawing/2014/main" id="{09BE5723-9C15-4B15-9544-D3CC18BBA062}"/>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1" b="-1"/>
          <a:stretch/>
        </p:blipFill>
        <p:spPr bwMode="auto">
          <a:xfrm>
            <a:off x="685800" y="2057400"/>
            <a:ext cx="7772400" cy="4114800"/>
          </a:xfrm>
          <a:prstGeom prst="rect">
            <a:avLst/>
          </a:prstGeom>
          <a:solidFill>
            <a:srgbClr val="FFFFFF"/>
          </a:solidFill>
        </p:spPr>
      </p:pic>
    </p:spTree>
    <p:extLst>
      <p:ext uri="{BB962C8B-B14F-4D97-AF65-F5344CB8AC3E}">
        <p14:creationId xmlns:p14="http://schemas.microsoft.com/office/powerpoint/2010/main" val="285205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4EFEB-B8DE-45DD-AB79-71833DBCF482}"/>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artisticGlowEdges trans="58000"/>
                    </a14:imgEffect>
                  </a14:imgLayer>
                </a14:imgProps>
              </a:ext>
              <a:ext uri="{28A0092B-C50C-407E-A947-70E740481C1C}">
                <a14:useLocalDpi xmlns:a14="http://schemas.microsoft.com/office/drawing/2010/main" val="0"/>
              </a:ext>
            </a:extLst>
          </a:blip>
          <a:srcRect/>
          <a:stretch>
            <a:fillRect/>
          </a:stretch>
        </p:blipFill>
        <p:spPr bwMode="auto">
          <a:xfrm>
            <a:off x="467543" y="95250"/>
            <a:ext cx="8321137" cy="6667500"/>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E5A73C5-CAE8-4D73-81B8-AF07C271134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51520" y="188640"/>
            <a:ext cx="3024336" cy="6388486"/>
          </a:xfrm>
          <a:prstGeom prst="rect">
            <a:avLst/>
          </a:prstGeom>
        </p:spPr>
      </p:pic>
    </p:spTree>
    <p:extLst>
      <p:ext uri="{BB962C8B-B14F-4D97-AF65-F5344CB8AC3E}">
        <p14:creationId xmlns:p14="http://schemas.microsoft.com/office/powerpoint/2010/main" val="246789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4C1F-0D85-4661-BC6D-3AAFDC754435}"/>
              </a:ext>
            </a:extLst>
          </p:cNvPr>
          <p:cNvSpPr>
            <a:spLocks noGrp="1"/>
          </p:cNvSpPr>
          <p:nvPr>
            <p:ph type="title"/>
          </p:nvPr>
        </p:nvSpPr>
        <p:spPr>
          <a:xfrm>
            <a:off x="802386" y="4590661"/>
            <a:ext cx="7658146" cy="1065690"/>
          </a:xfrm>
        </p:spPr>
        <p:txBody>
          <a:bodyPr vert="horz" lIns="91440" tIns="45720" rIns="91440" bIns="45720" rtlCol="0" anchor="b">
            <a:normAutofit/>
          </a:bodyPr>
          <a:lstStyle/>
          <a:p>
            <a:endParaRPr lang="en-US" sz="5900" spc="-100" dirty="0"/>
          </a:p>
        </p:txBody>
      </p:sp>
      <p:pic>
        <p:nvPicPr>
          <p:cNvPr id="6" name="Picture 5">
            <a:extLst>
              <a:ext uri="{FF2B5EF4-FFF2-40B4-BE49-F238E27FC236}">
                <a16:creationId xmlns:a16="http://schemas.microsoft.com/office/drawing/2014/main" id="{D75CFAFB-41E6-4B9D-A960-8EB241736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 y="-1"/>
            <a:ext cx="9143998" cy="7002682"/>
          </a:xfrm>
          <a:prstGeom prst="rect">
            <a:avLst/>
          </a:prstGeom>
        </p:spPr>
      </p:pic>
    </p:spTree>
    <p:extLst>
      <p:ext uri="{BB962C8B-B14F-4D97-AF65-F5344CB8AC3E}">
        <p14:creationId xmlns:p14="http://schemas.microsoft.com/office/powerpoint/2010/main" val="363722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ECD Policy Brief: Putting a face behind the jobs at risk of automation |  Skills Panorama">
            <a:extLst>
              <a:ext uri="{FF2B5EF4-FFF2-40B4-BE49-F238E27FC236}">
                <a16:creationId xmlns:a16="http://schemas.microsoft.com/office/drawing/2014/main" id="{D980D5FB-3492-4AFB-A7D9-7F9499E1C0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3390" y="908720"/>
            <a:ext cx="8297219"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6BC78C7-6158-4F04-BFE9-1CBEBBE656C8}"/>
              </a:ext>
            </a:extLst>
          </p:cNvPr>
          <p:cNvSpPr/>
          <p:nvPr/>
        </p:nvSpPr>
        <p:spPr>
          <a:xfrm>
            <a:off x="1979712" y="2708920"/>
            <a:ext cx="576064" cy="165618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938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6898D-3D5F-4E13-AE5E-73E4441C38CD}"/>
              </a:ext>
            </a:extLst>
          </p:cNvPr>
          <p:cNvSpPr>
            <a:spLocks noGrp="1"/>
          </p:cNvSpPr>
          <p:nvPr>
            <p:ph type="title"/>
          </p:nvPr>
        </p:nvSpPr>
        <p:spPr>
          <a:xfrm>
            <a:off x="2411760" y="116632"/>
            <a:ext cx="6550496" cy="759296"/>
          </a:xfrm>
        </p:spPr>
        <p:txBody>
          <a:bodyPr/>
          <a:lstStyle/>
          <a:p>
            <a:r>
              <a:rPr lang="en-GB" sz="3600" dirty="0"/>
              <a:t>Qualities for the future</a:t>
            </a:r>
          </a:p>
        </p:txBody>
      </p:sp>
      <p:sp>
        <p:nvSpPr>
          <p:cNvPr id="5" name="Content Placeholder 4">
            <a:extLst>
              <a:ext uri="{FF2B5EF4-FFF2-40B4-BE49-F238E27FC236}">
                <a16:creationId xmlns:a16="http://schemas.microsoft.com/office/drawing/2014/main" id="{8032605B-5434-4605-A6E3-D765D5D1BFAD}"/>
              </a:ext>
            </a:extLst>
          </p:cNvPr>
          <p:cNvSpPr>
            <a:spLocks noGrp="1"/>
          </p:cNvSpPr>
          <p:nvPr>
            <p:ph idx="1"/>
          </p:nvPr>
        </p:nvSpPr>
        <p:spPr>
          <a:xfrm>
            <a:off x="755576" y="1124744"/>
            <a:ext cx="7772400" cy="4114800"/>
          </a:xfrm>
        </p:spPr>
        <p:txBody>
          <a:bodyPr/>
          <a:lstStyle/>
          <a:p>
            <a:r>
              <a:rPr lang="en-GB" sz="2400" dirty="0"/>
              <a:t>Curiosity, ability to question and to research</a:t>
            </a:r>
          </a:p>
          <a:p>
            <a:r>
              <a:rPr lang="en-GB" sz="2400" dirty="0"/>
              <a:t>Innovation and </a:t>
            </a:r>
            <a:r>
              <a:rPr lang="en-GB" sz="2400" dirty="0">
                <a:hlinkClick r:id="rId3"/>
              </a:rPr>
              <a:t>creativity</a:t>
            </a:r>
            <a:endParaRPr lang="en-GB" sz="2400" dirty="0"/>
          </a:p>
          <a:p>
            <a:r>
              <a:rPr lang="en-GB" sz="2400" dirty="0"/>
              <a:t>Multi-disciplinarity and ability to connect, develop own networks, </a:t>
            </a:r>
            <a:r>
              <a:rPr lang="en-GB" sz="2400" dirty="0">
                <a:hlinkClick r:id="rId4"/>
              </a:rPr>
              <a:t>to empathise and collaborate</a:t>
            </a:r>
            <a:endParaRPr lang="en-GB" sz="2400" dirty="0"/>
          </a:p>
          <a:p>
            <a:r>
              <a:rPr lang="en-GB" sz="2400" dirty="0"/>
              <a:t>Adaptability, responsiveness, agility</a:t>
            </a:r>
          </a:p>
          <a:p>
            <a:r>
              <a:rPr lang="en-GB" sz="2400" dirty="0">
                <a:hlinkClick r:id="rId5"/>
              </a:rPr>
              <a:t>Designing and making</a:t>
            </a:r>
            <a:r>
              <a:rPr lang="en-GB" sz="2400" dirty="0"/>
              <a:t>, understanding and use of data;</a:t>
            </a:r>
          </a:p>
          <a:p>
            <a:r>
              <a:rPr lang="en-GB" sz="2400" dirty="0"/>
              <a:t>Entrepreneurship/social entrepreneurship, leadership, ability to explore/let others explore new ideas,</a:t>
            </a:r>
          </a:p>
          <a:p>
            <a:r>
              <a:rPr lang="en-GB" sz="2400" dirty="0"/>
              <a:t>Coping with and </a:t>
            </a:r>
            <a:r>
              <a:rPr lang="en-GB" sz="2400" dirty="0">
                <a:hlinkClick r:id="rId6"/>
              </a:rPr>
              <a:t>learning from failure</a:t>
            </a:r>
            <a:endParaRPr lang="en-GB" sz="2400" dirty="0"/>
          </a:p>
          <a:p>
            <a:r>
              <a:rPr lang="en-GB" sz="2400" dirty="0"/>
              <a:t>Autonomy, learning to learn, lifelong learning</a:t>
            </a:r>
          </a:p>
          <a:p>
            <a:endParaRPr lang="en-GB" dirty="0"/>
          </a:p>
        </p:txBody>
      </p:sp>
    </p:spTree>
    <p:extLst>
      <p:ext uri="{BB962C8B-B14F-4D97-AF65-F5344CB8AC3E}">
        <p14:creationId xmlns:p14="http://schemas.microsoft.com/office/powerpoint/2010/main" val="330545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998CB7-B1B6-0F3A-F59A-C8681BE9B20A}"/>
              </a:ext>
            </a:extLst>
          </p:cNvPr>
          <p:cNvSpPr>
            <a:spLocks noGrp="1"/>
          </p:cNvSpPr>
          <p:nvPr>
            <p:ph type="title"/>
          </p:nvPr>
        </p:nvSpPr>
        <p:spPr>
          <a:xfrm>
            <a:off x="685800" y="381000"/>
            <a:ext cx="7772400" cy="1143000"/>
          </a:xfrm>
        </p:spPr>
        <p:txBody>
          <a:bodyPr/>
          <a:lstStyle/>
          <a:p>
            <a:r>
              <a:rPr lang="en-US" dirty="0"/>
              <a:t>Fusion skills</a:t>
            </a:r>
          </a:p>
        </p:txBody>
      </p:sp>
      <p:pic>
        <p:nvPicPr>
          <p:cNvPr id="4" name="Picture 3">
            <a:extLst>
              <a:ext uri="{FF2B5EF4-FFF2-40B4-BE49-F238E27FC236}">
                <a16:creationId xmlns:a16="http://schemas.microsoft.com/office/drawing/2014/main" id="{C6DA366E-0586-4311-9470-F5E16C3873A3}"/>
              </a:ext>
            </a:extLst>
          </p:cNvPr>
          <p:cNvPicPr/>
          <p:nvPr/>
        </p:nvPicPr>
        <p:blipFill>
          <a:blip r:embed="rId3" cstate="screen">
            <a:extLst>
              <a:ext uri="{28A0092B-C50C-407E-A947-70E740481C1C}">
                <a14:useLocalDpi xmlns:a14="http://schemas.microsoft.com/office/drawing/2010/main" val="0"/>
              </a:ext>
            </a:extLst>
          </a:blip>
          <a:stretch>
            <a:fillRect/>
          </a:stretch>
        </p:blipFill>
        <p:spPr bwMode="auto">
          <a:xfrm>
            <a:off x="914400" y="2057400"/>
            <a:ext cx="7315200" cy="4114800"/>
          </a:xfrm>
          <a:prstGeom prst="rect">
            <a:avLst/>
          </a:prstGeom>
          <a:noFill/>
        </p:spPr>
      </p:pic>
    </p:spTree>
    <p:extLst>
      <p:ext uri="{BB962C8B-B14F-4D97-AF65-F5344CB8AC3E}">
        <p14:creationId xmlns:p14="http://schemas.microsoft.com/office/powerpoint/2010/main" val="4203201702"/>
      </p:ext>
    </p:extLst>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TotalTime>
  <Words>1759</Words>
  <Application>Microsoft Office PowerPoint</Application>
  <PresentationFormat>On-screen Show (4:3)</PresentationFormat>
  <Paragraphs>144</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Fireball</vt:lpstr>
      <vt:lpstr>PowerPoint Presentation</vt:lpstr>
      <vt:lpstr>Where we will go over the next 180 minutes…</vt:lpstr>
      <vt:lpstr>Introduction</vt:lpstr>
      <vt:lpstr>… Some factors that might at least nudge us to exploration…</vt:lpstr>
      <vt:lpstr>PowerPoint Presentation</vt:lpstr>
      <vt:lpstr>PowerPoint Presentation</vt:lpstr>
      <vt:lpstr>PowerPoint Presentation</vt:lpstr>
      <vt:lpstr>Qualities for the future</vt:lpstr>
      <vt:lpstr>Fusion skills</vt:lpstr>
      <vt:lpstr>There are many different words used for Fusion Skills and different sets of skills included.</vt:lpstr>
      <vt:lpstr>T-shaped People</vt:lpstr>
      <vt:lpstr>Comb-shaped people</vt:lpstr>
      <vt:lpstr>Cubed-shaped people</vt:lpstr>
      <vt:lpstr>How are Fusion Skills described in job advertisements?</vt:lpstr>
      <vt:lpstr>Self-Assessment of Fusion Skills</vt:lpstr>
      <vt:lpstr>https://www.skillsbuilder.org/benchmark  </vt:lpstr>
      <vt:lpstr>https://wildlearn.co/</vt:lpstr>
      <vt:lpstr>Break 15 Minutes</vt:lpstr>
      <vt:lpstr>PowerPoint Presentation</vt:lpstr>
      <vt:lpstr>Ways to become a lifelong learner</vt:lpstr>
      <vt:lpstr>Lifelong learning and managing change</vt:lpstr>
      <vt:lpstr>Planning your personal learning journey</vt:lpstr>
      <vt:lpstr>I am committed to…</vt:lpstr>
      <vt:lpstr>Next practice… not best practice…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What? Making intent, curriculum, resources and assessment have impact</dc:title>
  <dc:creator>Anne</dc:creator>
  <cp:lastModifiedBy>Bamford, Anne</cp:lastModifiedBy>
  <cp:revision>50</cp:revision>
  <dcterms:created xsi:type="dcterms:W3CDTF">2020-01-17T15:55:11Z</dcterms:created>
  <dcterms:modified xsi:type="dcterms:W3CDTF">2023-03-16T13:48:33Z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ca86e8-6fb5-45dd-bb08-a8d185fa5301_Enabled">
    <vt:lpwstr>true</vt:lpwstr>
  </property>
  <property fmtid="{D5CDD505-2E9C-101B-9397-08002B2CF9AE}" pid="3" name="MSIP_Label_8eca86e8-6fb5-45dd-bb08-a8d185fa5301_SetDate">
    <vt:lpwstr>2021-02-22T07:17:52Z</vt:lpwstr>
  </property>
  <property fmtid="{D5CDD505-2E9C-101B-9397-08002B2CF9AE}" pid="4" name="MSIP_Label_8eca86e8-6fb5-45dd-bb08-a8d185fa5301_Method">
    <vt:lpwstr>Standard</vt:lpwstr>
  </property>
  <property fmtid="{D5CDD505-2E9C-101B-9397-08002B2CF9AE}" pid="5" name="MSIP_Label_8eca86e8-6fb5-45dd-bb08-a8d185fa5301_Name">
    <vt:lpwstr>Official</vt:lpwstr>
  </property>
  <property fmtid="{D5CDD505-2E9C-101B-9397-08002B2CF9AE}" pid="6" name="MSIP_Label_8eca86e8-6fb5-45dd-bb08-a8d185fa5301_SiteId">
    <vt:lpwstr>9fe658cd-b3cd-4056-8519-3222ffa96be8</vt:lpwstr>
  </property>
  <property fmtid="{D5CDD505-2E9C-101B-9397-08002B2CF9AE}" pid="7" name="MSIP_Label_8eca86e8-6fb5-45dd-bb08-a8d185fa5301_ActionId">
    <vt:lpwstr>24311a04-b233-45b2-b203-e0905832ffba</vt:lpwstr>
  </property>
  <property fmtid="{D5CDD505-2E9C-101B-9397-08002B2CF9AE}" pid="8" name="MSIP_Label_8eca86e8-6fb5-45dd-bb08-a8d185fa5301_ContentBits">
    <vt:lpwstr>0</vt:lpwstr>
  </property>
</Properties>
</file>