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8" r:id="rId2"/>
    <p:sldId id="271" r:id="rId3"/>
    <p:sldId id="272" r:id="rId4"/>
    <p:sldId id="278" r:id="rId5"/>
    <p:sldId id="279" r:id="rId6"/>
    <p:sldId id="281" r:id="rId7"/>
    <p:sldId id="282" r:id="rId8"/>
    <p:sldId id="283" r:id="rId9"/>
    <p:sldId id="284" r:id="rId10"/>
    <p:sldId id="285" r:id="rId11"/>
    <p:sldId id="286" r:id="rId12"/>
    <p:sldId id="287" r:id="rId13"/>
    <p:sldId id="288" r:id="rId14"/>
    <p:sldId id="289" r:id="rId15"/>
  </p:sldIdLst>
  <p:sldSz cx="6858000" cy="9144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625064" rtl="0" fontAlgn="auto" latinLnBrk="0" hangingPunct="0">
      <a:lnSpc>
        <a:spcPct val="130000"/>
      </a:lnSpc>
      <a:spcBef>
        <a:spcPts val="0"/>
      </a:spcBef>
      <a:spcAft>
        <a:spcPts val="0"/>
      </a:spcAft>
      <a:buClrTx/>
      <a:buSzTx/>
      <a:buFontTx/>
      <a:buNone/>
      <a:tabLst/>
      <a:defRPr kumimoji="0" sz="2600" b="0" i="0" u="none" strike="noStrike" cap="none" spc="0" normalizeH="0" baseline="0">
        <a:ln>
          <a:noFill/>
        </a:ln>
        <a:solidFill>
          <a:srgbClr val="1E2326"/>
        </a:solidFill>
        <a:effectLst/>
        <a:uFillTx/>
        <a:latin typeface="+mn-lt"/>
        <a:ea typeface="+mn-ea"/>
        <a:cs typeface="+mn-cs"/>
        <a:sym typeface="Arial"/>
      </a:defRPr>
    </a:lvl1pPr>
    <a:lvl2pPr marL="0" marR="0" indent="0" algn="l" defTabSz="625064" rtl="0" fontAlgn="auto" latinLnBrk="0" hangingPunct="0">
      <a:lnSpc>
        <a:spcPct val="130000"/>
      </a:lnSpc>
      <a:spcBef>
        <a:spcPts val="0"/>
      </a:spcBef>
      <a:spcAft>
        <a:spcPts val="0"/>
      </a:spcAft>
      <a:buClrTx/>
      <a:buSzTx/>
      <a:buFontTx/>
      <a:buNone/>
      <a:tabLst/>
      <a:defRPr kumimoji="0" sz="2600" b="0" i="0" u="none" strike="noStrike" cap="none" spc="0" normalizeH="0" baseline="0">
        <a:ln>
          <a:noFill/>
        </a:ln>
        <a:solidFill>
          <a:srgbClr val="1E2326"/>
        </a:solidFill>
        <a:effectLst/>
        <a:uFillTx/>
        <a:latin typeface="+mn-lt"/>
        <a:ea typeface="+mn-ea"/>
        <a:cs typeface="+mn-cs"/>
        <a:sym typeface="Arial"/>
      </a:defRPr>
    </a:lvl2pPr>
    <a:lvl3pPr marL="0" marR="0" indent="0" algn="l" defTabSz="625064" rtl="0" fontAlgn="auto" latinLnBrk="0" hangingPunct="0">
      <a:lnSpc>
        <a:spcPct val="130000"/>
      </a:lnSpc>
      <a:spcBef>
        <a:spcPts val="0"/>
      </a:spcBef>
      <a:spcAft>
        <a:spcPts val="0"/>
      </a:spcAft>
      <a:buClrTx/>
      <a:buSzTx/>
      <a:buFontTx/>
      <a:buNone/>
      <a:tabLst/>
      <a:defRPr kumimoji="0" sz="2600" b="0" i="0" u="none" strike="noStrike" cap="none" spc="0" normalizeH="0" baseline="0">
        <a:ln>
          <a:noFill/>
        </a:ln>
        <a:solidFill>
          <a:srgbClr val="1E2326"/>
        </a:solidFill>
        <a:effectLst/>
        <a:uFillTx/>
        <a:latin typeface="+mn-lt"/>
        <a:ea typeface="+mn-ea"/>
        <a:cs typeface="+mn-cs"/>
        <a:sym typeface="Arial"/>
      </a:defRPr>
    </a:lvl3pPr>
    <a:lvl4pPr marL="0" marR="0" indent="0" algn="l" defTabSz="625064" rtl="0" fontAlgn="auto" latinLnBrk="0" hangingPunct="0">
      <a:lnSpc>
        <a:spcPct val="130000"/>
      </a:lnSpc>
      <a:spcBef>
        <a:spcPts val="0"/>
      </a:spcBef>
      <a:spcAft>
        <a:spcPts val="0"/>
      </a:spcAft>
      <a:buClrTx/>
      <a:buSzTx/>
      <a:buFontTx/>
      <a:buNone/>
      <a:tabLst/>
      <a:defRPr kumimoji="0" sz="2600" b="0" i="0" u="none" strike="noStrike" cap="none" spc="0" normalizeH="0" baseline="0">
        <a:ln>
          <a:noFill/>
        </a:ln>
        <a:solidFill>
          <a:srgbClr val="1E2326"/>
        </a:solidFill>
        <a:effectLst/>
        <a:uFillTx/>
        <a:latin typeface="+mn-lt"/>
        <a:ea typeface="+mn-ea"/>
        <a:cs typeface="+mn-cs"/>
        <a:sym typeface="Arial"/>
      </a:defRPr>
    </a:lvl4pPr>
    <a:lvl5pPr marL="0" marR="0" indent="0" algn="l" defTabSz="625064" rtl="0" fontAlgn="auto" latinLnBrk="0" hangingPunct="0">
      <a:lnSpc>
        <a:spcPct val="130000"/>
      </a:lnSpc>
      <a:spcBef>
        <a:spcPts val="0"/>
      </a:spcBef>
      <a:spcAft>
        <a:spcPts val="0"/>
      </a:spcAft>
      <a:buClrTx/>
      <a:buSzTx/>
      <a:buFontTx/>
      <a:buNone/>
      <a:tabLst/>
      <a:defRPr kumimoji="0" sz="2600" b="0" i="0" u="none" strike="noStrike" cap="none" spc="0" normalizeH="0" baseline="0">
        <a:ln>
          <a:noFill/>
        </a:ln>
        <a:solidFill>
          <a:srgbClr val="1E2326"/>
        </a:solidFill>
        <a:effectLst/>
        <a:uFillTx/>
        <a:latin typeface="+mn-lt"/>
        <a:ea typeface="+mn-ea"/>
        <a:cs typeface="+mn-cs"/>
        <a:sym typeface="Arial"/>
      </a:defRPr>
    </a:lvl5pPr>
    <a:lvl6pPr marL="0" marR="0" indent="0" algn="l" defTabSz="625064" rtl="0" fontAlgn="auto" latinLnBrk="0" hangingPunct="0">
      <a:lnSpc>
        <a:spcPct val="130000"/>
      </a:lnSpc>
      <a:spcBef>
        <a:spcPts val="0"/>
      </a:spcBef>
      <a:spcAft>
        <a:spcPts val="0"/>
      </a:spcAft>
      <a:buClrTx/>
      <a:buSzTx/>
      <a:buFontTx/>
      <a:buNone/>
      <a:tabLst/>
      <a:defRPr kumimoji="0" sz="2600" b="0" i="0" u="none" strike="noStrike" cap="none" spc="0" normalizeH="0" baseline="0">
        <a:ln>
          <a:noFill/>
        </a:ln>
        <a:solidFill>
          <a:srgbClr val="1E2326"/>
        </a:solidFill>
        <a:effectLst/>
        <a:uFillTx/>
        <a:latin typeface="+mn-lt"/>
        <a:ea typeface="+mn-ea"/>
        <a:cs typeface="+mn-cs"/>
        <a:sym typeface="Arial"/>
      </a:defRPr>
    </a:lvl6pPr>
    <a:lvl7pPr marL="0" marR="0" indent="0" algn="l" defTabSz="625064" rtl="0" fontAlgn="auto" latinLnBrk="0" hangingPunct="0">
      <a:lnSpc>
        <a:spcPct val="130000"/>
      </a:lnSpc>
      <a:spcBef>
        <a:spcPts val="0"/>
      </a:spcBef>
      <a:spcAft>
        <a:spcPts val="0"/>
      </a:spcAft>
      <a:buClrTx/>
      <a:buSzTx/>
      <a:buFontTx/>
      <a:buNone/>
      <a:tabLst/>
      <a:defRPr kumimoji="0" sz="2600" b="0" i="0" u="none" strike="noStrike" cap="none" spc="0" normalizeH="0" baseline="0">
        <a:ln>
          <a:noFill/>
        </a:ln>
        <a:solidFill>
          <a:srgbClr val="1E2326"/>
        </a:solidFill>
        <a:effectLst/>
        <a:uFillTx/>
        <a:latin typeface="+mn-lt"/>
        <a:ea typeface="+mn-ea"/>
        <a:cs typeface="+mn-cs"/>
        <a:sym typeface="Arial"/>
      </a:defRPr>
    </a:lvl7pPr>
    <a:lvl8pPr marL="0" marR="0" indent="0" algn="l" defTabSz="625064" rtl="0" fontAlgn="auto" latinLnBrk="0" hangingPunct="0">
      <a:lnSpc>
        <a:spcPct val="130000"/>
      </a:lnSpc>
      <a:spcBef>
        <a:spcPts val="0"/>
      </a:spcBef>
      <a:spcAft>
        <a:spcPts val="0"/>
      </a:spcAft>
      <a:buClrTx/>
      <a:buSzTx/>
      <a:buFontTx/>
      <a:buNone/>
      <a:tabLst/>
      <a:defRPr kumimoji="0" sz="2600" b="0" i="0" u="none" strike="noStrike" cap="none" spc="0" normalizeH="0" baseline="0">
        <a:ln>
          <a:noFill/>
        </a:ln>
        <a:solidFill>
          <a:srgbClr val="1E2326"/>
        </a:solidFill>
        <a:effectLst/>
        <a:uFillTx/>
        <a:latin typeface="+mn-lt"/>
        <a:ea typeface="+mn-ea"/>
        <a:cs typeface="+mn-cs"/>
        <a:sym typeface="Arial"/>
      </a:defRPr>
    </a:lvl8pPr>
    <a:lvl9pPr marL="0" marR="0" indent="0" algn="l" defTabSz="625064" rtl="0" fontAlgn="auto" latinLnBrk="0" hangingPunct="0">
      <a:lnSpc>
        <a:spcPct val="130000"/>
      </a:lnSpc>
      <a:spcBef>
        <a:spcPts val="0"/>
      </a:spcBef>
      <a:spcAft>
        <a:spcPts val="0"/>
      </a:spcAft>
      <a:buClrTx/>
      <a:buSzTx/>
      <a:buFontTx/>
      <a:buNone/>
      <a:tabLst/>
      <a:defRPr kumimoji="0" sz="2600" b="0" i="0" u="none" strike="noStrike" cap="none" spc="0" normalizeH="0" baseline="0">
        <a:ln>
          <a:noFill/>
        </a:ln>
        <a:solidFill>
          <a:srgbClr val="1E2326"/>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1E2326"/>
        </a:fontRef>
        <a:srgbClr val="1E2326"/>
      </a:tcTxStyle>
      <a:tcStyle>
        <a:tcBdr>
          <a:left>
            <a:ln w="12700" cap="flat">
              <a:solidFill>
                <a:srgbClr val="FEFFFE"/>
              </a:solidFill>
              <a:prstDash val="solid"/>
              <a:round/>
            </a:ln>
          </a:left>
          <a:right>
            <a:ln w="12700" cap="flat">
              <a:solidFill>
                <a:srgbClr val="FEFFFE"/>
              </a:solidFill>
              <a:prstDash val="solid"/>
              <a:round/>
            </a:ln>
          </a:right>
          <a:top>
            <a:ln w="12700" cap="flat">
              <a:solidFill>
                <a:srgbClr val="FEFFFE"/>
              </a:solidFill>
              <a:prstDash val="solid"/>
              <a:round/>
            </a:ln>
          </a:top>
          <a:bottom>
            <a:ln w="12700" cap="flat">
              <a:solidFill>
                <a:srgbClr val="FEFFFE"/>
              </a:solidFill>
              <a:prstDash val="solid"/>
              <a:round/>
            </a:ln>
          </a:bottom>
          <a:insideH>
            <a:ln w="12700" cap="flat">
              <a:solidFill>
                <a:srgbClr val="FEFFFE"/>
              </a:solidFill>
              <a:prstDash val="solid"/>
              <a:round/>
            </a:ln>
          </a:insideH>
          <a:insideV>
            <a:ln w="12700" cap="flat">
              <a:solidFill>
                <a:srgbClr val="FEFFFE"/>
              </a:solidFill>
              <a:prstDash val="solid"/>
              <a:round/>
            </a:ln>
          </a:insideV>
        </a:tcBdr>
        <a:fill>
          <a:solidFill>
            <a:srgbClr val="D9D5CE"/>
          </a:solidFill>
        </a:fill>
      </a:tcStyle>
    </a:wholeTbl>
    <a:band2H>
      <a:tcTxStyle/>
      <a:tcStyle>
        <a:tcBdr/>
        <a:fill>
          <a:solidFill>
            <a:srgbClr val="EDEBE8"/>
          </a:solidFill>
        </a:fill>
      </a:tcStyle>
    </a:band2H>
    <a:firstCol>
      <a:tcTxStyle b="on" i="off">
        <a:fontRef idx="minor">
          <a:srgbClr val="FEFFFE"/>
        </a:fontRef>
        <a:srgbClr val="FEFFFE"/>
      </a:tcTxStyle>
      <a:tcStyle>
        <a:tcBdr>
          <a:left>
            <a:ln w="12700" cap="flat">
              <a:solidFill>
                <a:srgbClr val="FEFFFE"/>
              </a:solidFill>
              <a:prstDash val="solid"/>
              <a:round/>
            </a:ln>
          </a:left>
          <a:right>
            <a:ln w="12700" cap="flat">
              <a:solidFill>
                <a:srgbClr val="FEFFFE"/>
              </a:solidFill>
              <a:prstDash val="solid"/>
              <a:round/>
            </a:ln>
          </a:right>
          <a:top>
            <a:ln w="12700" cap="flat">
              <a:solidFill>
                <a:srgbClr val="FEFFFE"/>
              </a:solidFill>
              <a:prstDash val="solid"/>
              <a:round/>
            </a:ln>
          </a:top>
          <a:bottom>
            <a:ln w="12700" cap="flat">
              <a:solidFill>
                <a:srgbClr val="FEFFFE"/>
              </a:solidFill>
              <a:prstDash val="solid"/>
              <a:round/>
            </a:ln>
          </a:bottom>
          <a:insideH>
            <a:ln w="12700" cap="flat">
              <a:solidFill>
                <a:srgbClr val="FEFFFE"/>
              </a:solidFill>
              <a:prstDash val="solid"/>
              <a:round/>
            </a:ln>
          </a:insideH>
          <a:insideV>
            <a:ln w="12700" cap="flat">
              <a:solidFill>
                <a:srgbClr val="FEFFFE"/>
              </a:solidFill>
              <a:prstDash val="solid"/>
              <a:round/>
            </a:ln>
          </a:insideV>
        </a:tcBdr>
        <a:fill>
          <a:solidFill>
            <a:schemeClr val="accent1"/>
          </a:solidFill>
        </a:fill>
      </a:tcStyle>
    </a:firstCol>
    <a:lastRow>
      <a:tcTxStyle b="on" i="off">
        <a:fontRef idx="minor">
          <a:srgbClr val="FEFFFE"/>
        </a:fontRef>
        <a:srgbClr val="FEFFFE"/>
      </a:tcTxStyle>
      <a:tcStyle>
        <a:tcBdr>
          <a:left>
            <a:ln w="12700" cap="flat">
              <a:solidFill>
                <a:srgbClr val="FEFFFE"/>
              </a:solidFill>
              <a:prstDash val="solid"/>
              <a:round/>
            </a:ln>
          </a:left>
          <a:right>
            <a:ln w="12700" cap="flat">
              <a:solidFill>
                <a:srgbClr val="FEFFFE"/>
              </a:solidFill>
              <a:prstDash val="solid"/>
              <a:round/>
            </a:ln>
          </a:right>
          <a:top>
            <a:ln w="38100" cap="flat">
              <a:solidFill>
                <a:srgbClr val="FEFFFE"/>
              </a:solidFill>
              <a:prstDash val="solid"/>
              <a:round/>
            </a:ln>
          </a:top>
          <a:bottom>
            <a:ln w="12700" cap="flat">
              <a:solidFill>
                <a:srgbClr val="FEFFFE"/>
              </a:solidFill>
              <a:prstDash val="solid"/>
              <a:round/>
            </a:ln>
          </a:bottom>
          <a:insideH>
            <a:ln w="12700" cap="flat">
              <a:solidFill>
                <a:srgbClr val="FEFFFE"/>
              </a:solidFill>
              <a:prstDash val="solid"/>
              <a:round/>
            </a:ln>
          </a:insideH>
          <a:insideV>
            <a:ln w="12700" cap="flat">
              <a:solidFill>
                <a:srgbClr val="FEFFFE"/>
              </a:solidFill>
              <a:prstDash val="solid"/>
              <a:round/>
            </a:ln>
          </a:insideV>
        </a:tcBdr>
        <a:fill>
          <a:solidFill>
            <a:schemeClr val="accent1"/>
          </a:solidFill>
        </a:fill>
      </a:tcStyle>
    </a:lastRow>
    <a:firstRow>
      <a:tcTxStyle b="on" i="off">
        <a:fontRef idx="minor">
          <a:srgbClr val="FEFFFE"/>
        </a:fontRef>
        <a:srgbClr val="FEFFFE"/>
      </a:tcTxStyle>
      <a:tcStyle>
        <a:tcBdr>
          <a:left>
            <a:ln w="12700" cap="flat">
              <a:solidFill>
                <a:srgbClr val="FEFFFE"/>
              </a:solidFill>
              <a:prstDash val="solid"/>
              <a:round/>
            </a:ln>
          </a:left>
          <a:right>
            <a:ln w="12700" cap="flat">
              <a:solidFill>
                <a:srgbClr val="FEFFFE"/>
              </a:solidFill>
              <a:prstDash val="solid"/>
              <a:round/>
            </a:ln>
          </a:right>
          <a:top>
            <a:ln w="12700" cap="flat">
              <a:solidFill>
                <a:srgbClr val="FEFFFE"/>
              </a:solidFill>
              <a:prstDash val="solid"/>
              <a:round/>
            </a:ln>
          </a:top>
          <a:bottom>
            <a:ln w="38100" cap="flat">
              <a:solidFill>
                <a:srgbClr val="FEFFFE"/>
              </a:solidFill>
              <a:prstDash val="solid"/>
              <a:round/>
            </a:ln>
          </a:bottom>
          <a:insideH>
            <a:ln w="12700" cap="flat">
              <a:solidFill>
                <a:srgbClr val="FEFFFE"/>
              </a:solidFill>
              <a:prstDash val="solid"/>
              <a:round/>
            </a:ln>
          </a:insideH>
          <a:insideV>
            <a:ln w="12700" cap="flat">
              <a:solidFill>
                <a:srgbClr val="FEFFFE"/>
              </a:solidFill>
              <a:prstDash val="solid"/>
              <a:round/>
            </a:ln>
          </a:insideV>
        </a:tcBdr>
        <a:fill>
          <a:solidFill>
            <a:schemeClr val="accent1"/>
          </a:solidFill>
        </a:fill>
      </a:tcStyle>
    </a:firstRow>
  </a:tblStyle>
  <a:tblStyle styleId="{C7B018BB-80A7-4F77-B60F-C8B233D01FF8}" styleName="">
    <a:tblBg/>
    <a:wholeTbl>
      <a:tcTxStyle b="off" i="off">
        <a:fontRef idx="minor">
          <a:srgbClr val="1E2326"/>
        </a:fontRef>
        <a:srgbClr val="1E2326"/>
      </a:tcTxStyle>
      <a:tcStyle>
        <a:tcBdr>
          <a:left>
            <a:ln w="12700" cap="flat">
              <a:solidFill>
                <a:srgbClr val="FEFFFE"/>
              </a:solidFill>
              <a:prstDash val="solid"/>
              <a:round/>
            </a:ln>
          </a:left>
          <a:right>
            <a:ln w="12700" cap="flat">
              <a:solidFill>
                <a:srgbClr val="FEFFFE"/>
              </a:solidFill>
              <a:prstDash val="solid"/>
              <a:round/>
            </a:ln>
          </a:right>
          <a:top>
            <a:ln w="12700" cap="flat">
              <a:solidFill>
                <a:srgbClr val="FEFFFE"/>
              </a:solidFill>
              <a:prstDash val="solid"/>
              <a:round/>
            </a:ln>
          </a:top>
          <a:bottom>
            <a:ln w="12700" cap="flat">
              <a:solidFill>
                <a:srgbClr val="FEFFFE"/>
              </a:solidFill>
              <a:prstDash val="solid"/>
              <a:round/>
            </a:ln>
          </a:bottom>
          <a:insideH>
            <a:ln w="12700" cap="flat">
              <a:solidFill>
                <a:srgbClr val="FEFFFE"/>
              </a:solidFill>
              <a:prstDash val="solid"/>
              <a:round/>
            </a:ln>
          </a:insideH>
          <a:insideV>
            <a:ln w="12700" cap="flat">
              <a:solidFill>
                <a:srgbClr val="FEFFFE"/>
              </a:solidFill>
              <a:prstDash val="solid"/>
              <a:round/>
            </a:ln>
          </a:insideV>
        </a:tcBdr>
        <a:fill>
          <a:solidFill>
            <a:srgbClr val="FACDCD"/>
          </a:solidFill>
        </a:fill>
      </a:tcStyle>
    </a:wholeTbl>
    <a:band2H>
      <a:tcTxStyle/>
      <a:tcStyle>
        <a:tcBdr/>
        <a:fill>
          <a:solidFill>
            <a:srgbClr val="FCE8E7"/>
          </a:solidFill>
        </a:fill>
      </a:tcStyle>
    </a:band2H>
    <a:firstCol>
      <a:tcTxStyle b="on" i="off">
        <a:fontRef idx="minor">
          <a:srgbClr val="FEFFFE"/>
        </a:fontRef>
        <a:srgbClr val="FEFFFE"/>
      </a:tcTxStyle>
      <a:tcStyle>
        <a:tcBdr>
          <a:left>
            <a:ln w="12700" cap="flat">
              <a:solidFill>
                <a:srgbClr val="FEFFFE"/>
              </a:solidFill>
              <a:prstDash val="solid"/>
              <a:round/>
            </a:ln>
          </a:left>
          <a:right>
            <a:ln w="12700" cap="flat">
              <a:solidFill>
                <a:srgbClr val="FEFFFE"/>
              </a:solidFill>
              <a:prstDash val="solid"/>
              <a:round/>
            </a:ln>
          </a:right>
          <a:top>
            <a:ln w="12700" cap="flat">
              <a:solidFill>
                <a:srgbClr val="FEFFFE"/>
              </a:solidFill>
              <a:prstDash val="solid"/>
              <a:round/>
            </a:ln>
          </a:top>
          <a:bottom>
            <a:ln w="12700" cap="flat">
              <a:solidFill>
                <a:srgbClr val="FEFFFE"/>
              </a:solidFill>
              <a:prstDash val="solid"/>
              <a:round/>
            </a:ln>
          </a:bottom>
          <a:insideH>
            <a:ln w="12700" cap="flat">
              <a:solidFill>
                <a:srgbClr val="FEFFFE"/>
              </a:solidFill>
              <a:prstDash val="solid"/>
              <a:round/>
            </a:ln>
          </a:insideH>
          <a:insideV>
            <a:ln w="12700" cap="flat">
              <a:solidFill>
                <a:srgbClr val="FEFFFE"/>
              </a:solidFill>
              <a:prstDash val="solid"/>
              <a:round/>
            </a:ln>
          </a:insideV>
        </a:tcBdr>
        <a:fill>
          <a:solidFill>
            <a:schemeClr val="accent3"/>
          </a:solidFill>
        </a:fill>
      </a:tcStyle>
    </a:firstCol>
    <a:lastRow>
      <a:tcTxStyle b="on" i="off">
        <a:fontRef idx="minor">
          <a:srgbClr val="FEFFFE"/>
        </a:fontRef>
        <a:srgbClr val="FEFFFE"/>
      </a:tcTxStyle>
      <a:tcStyle>
        <a:tcBdr>
          <a:left>
            <a:ln w="12700" cap="flat">
              <a:solidFill>
                <a:srgbClr val="FEFFFE"/>
              </a:solidFill>
              <a:prstDash val="solid"/>
              <a:round/>
            </a:ln>
          </a:left>
          <a:right>
            <a:ln w="12700" cap="flat">
              <a:solidFill>
                <a:srgbClr val="FEFFFE"/>
              </a:solidFill>
              <a:prstDash val="solid"/>
              <a:round/>
            </a:ln>
          </a:right>
          <a:top>
            <a:ln w="38100" cap="flat">
              <a:solidFill>
                <a:srgbClr val="FEFFFE"/>
              </a:solidFill>
              <a:prstDash val="solid"/>
              <a:round/>
            </a:ln>
          </a:top>
          <a:bottom>
            <a:ln w="12700" cap="flat">
              <a:solidFill>
                <a:srgbClr val="FEFFFE"/>
              </a:solidFill>
              <a:prstDash val="solid"/>
              <a:round/>
            </a:ln>
          </a:bottom>
          <a:insideH>
            <a:ln w="12700" cap="flat">
              <a:solidFill>
                <a:srgbClr val="FEFFFE"/>
              </a:solidFill>
              <a:prstDash val="solid"/>
              <a:round/>
            </a:ln>
          </a:insideH>
          <a:insideV>
            <a:ln w="12700" cap="flat">
              <a:solidFill>
                <a:srgbClr val="FEFFFE"/>
              </a:solidFill>
              <a:prstDash val="solid"/>
              <a:round/>
            </a:ln>
          </a:insideV>
        </a:tcBdr>
        <a:fill>
          <a:solidFill>
            <a:schemeClr val="accent3"/>
          </a:solidFill>
        </a:fill>
      </a:tcStyle>
    </a:lastRow>
    <a:firstRow>
      <a:tcTxStyle b="on" i="off">
        <a:fontRef idx="minor">
          <a:srgbClr val="FEFFFE"/>
        </a:fontRef>
        <a:srgbClr val="FEFFFE"/>
      </a:tcTxStyle>
      <a:tcStyle>
        <a:tcBdr>
          <a:left>
            <a:ln w="12700" cap="flat">
              <a:solidFill>
                <a:srgbClr val="FEFFFE"/>
              </a:solidFill>
              <a:prstDash val="solid"/>
              <a:round/>
            </a:ln>
          </a:left>
          <a:right>
            <a:ln w="12700" cap="flat">
              <a:solidFill>
                <a:srgbClr val="FEFFFE"/>
              </a:solidFill>
              <a:prstDash val="solid"/>
              <a:round/>
            </a:ln>
          </a:right>
          <a:top>
            <a:ln w="12700" cap="flat">
              <a:solidFill>
                <a:srgbClr val="FEFFFE"/>
              </a:solidFill>
              <a:prstDash val="solid"/>
              <a:round/>
            </a:ln>
          </a:top>
          <a:bottom>
            <a:ln w="38100" cap="flat">
              <a:solidFill>
                <a:srgbClr val="FEFFFE"/>
              </a:solidFill>
              <a:prstDash val="solid"/>
              <a:round/>
            </a:ln>
          </a:bottom>
          <a:insideH>
            <a:ln w="12700" cap="flat">
              <a:solidFill>
                <a:srgbClr val="FEFFFE"/>
              </a:solidFill>
              <a:prstDash val="solid"/>
              <a:round/>
            </a:ln>
          </a:insideH>
          <a:insideV>
            <a:ln w="12700" cap="flat">
              <a:solidFill>
                <a:srgbClr val="FEFFFE"/>
              </a:solidFill>
              <a:prstDash val="solid"/>
              <a:round/>
            </a:ln>
          </a:insideV>
        </a:tcBdr>
        <a:fill>
          <a:solidFill>
            <a:schemeClr val="accent3"/>
          </a:solidFill>
        </a:fill>
      </a:tcStyle>
    </a:firstRow>
  </a:tblStyle>
  <a:tblStyle styleId="{EEE7283C-3CF3-47DC-8721-378D4A62B228}" styleName="">
    <a:tblBg/>
    <a:wholeTbl>
      <a:tcTxStyle b="off" i="off">
        <a:fontRef idx="minor">
          <a:srgbClr val="1E2326"/>
        </a:fontRef>
        <a:srgbClr val="1E2326"/>
      </a:tcTxStyle>
      <a:tcStyle>
        <a:tcBdr>
          <a:left>
            <a:ln w="12700" cap="flat">
              <a:solidFill>
                <a:srgbClr val="FEFFFE"/>
              </a:solidFill>
              <a:prstDash val="solid"/>
              <a:round/>
            </a:ln>
          </a:left>
          <a:right>
            <a:ln w="12700" cap="flat">
              <a:solidFill>
                <a:srgbClr val="FEFFFE"/>
              </a:solidFill>
              <a:prstDash val="solid"/>
              <a:round/>
            </a:ln>
          </a:right>
          <a:top>
            <a:ln w="12700" cap="flat">
              <a:solidFill>
                <a:srgbClr val="FEFFFE"/>
              </a:solidFill>
              <a:prstDash val="solid"/>
              <a:round/>
            </a:ln>
          </a:top>
          <a:bottom>
            <a:ln w="12700" cap="flat">
              <a:solidFill>
                <a:srgbClr val="FEFFFE"/>
              </a:solidFill>
              <a:prstDash val="solid"/>
              <a:round/>
            </a:ln>
          </a:bottom>
          <a:insideH>
            <a:ln w="12700" cap="flat">
              <a:solidFill>
                <a:srgbClr val="FEFFFE"/>
              </a:solidFill>
              <a:prstDash val="solid"/>
              <a:round/>
            </a:ln>
          </a:insideH>
          <a:insideV>
            <a:ln w="12700" cap="flat">
              <a:solidFill>
                <a:srgbClr val="FEFFFE"/>
              </a:solidFill>
              <a:prstDash val="solid"/>
              <a:round/>
            </a:ln>
          </a:insideV>
        </a:tcBdr>
        <a:fill>
          <a:solidFill>
            <a:srgbClr val="E0FAEC"/>
          </a:solidFill>
        </a:fill>
      </a:tcStyle>
    </a:wholeTbl>
    <a:band2H>
      <a:tcTxStyle/>
      <a:tcStyle>
        <a:tcBdr/>
        <a:fill>
          <a:solidFill>
            <a:srgbClr val="F0FCF6"/>
          </a:solidFill>
        </a:fill>
      </a:tcStyle>
    </a:band2H>
    <a:firstCol>
      <a:tcTxStyle b="on" i="off">
        <a:fontRef idx="minor">
          <a:srgbClr val="FEFFFE"/>
        </a:fontRef>
        <a:srgbClr val="FEFFFE"/>
      </a:tcTxStyle>
      <a:tcStyle>
        <a:tcBdr>
          <a:left>
            <a:ln w="12700" cap="flat">
              <a:solidFill>
                <a:srgbClr val="FEFFFE"/>
              </a:solidFill>
              <a:prstDash val="solid"/>
              <a:round/>
            </a:ln>
          </a:left>
          <a:right>
            <a:ln w="12700" cap="flat">
              <a:solidFill>
                <a:srgbClr val="FEFFFE"/>
              </a:solidFill>
              <a:prstDash val="solid"/>
              <a:round/>
            </a:ln>
          </a:right>
          <a:top>
            <a:ln w="12700" cap="flat">
              <a:solidFill>
                <a:srgbClr val="FEFFFE"/>
              </a:solidFill>
              <a:prstDash val="solid"/>
              <a:round/>
            </a:ln>
          </a:top>
          <a:bottom>
            <a:ln w="12700" cap="flat">
              <a:solidFill>
                <a:srgbClr val="FEFFFE"/>
              </a:solidFill>
              <a:prstDash val="solid"/>
              <a:round/>
            </a:ln>
          </a:bottom>
          <a:insideH>
            <a:ln w="12700" cap="flat">
              <a:solidFill>
                <a:srgbClr val="FEFFFE"/>
              </a:solidFill>
              <a:prstDash val="solid"/>
              <a:round/>
            </a:ln>
          </a:insideH>
          <a:insideV>
            <a:ln w="12700" cap="flat">
              <a:solidFill>
                <a:srgbClr val="FEFFFE"/>
              </a:solidFill>
              <a:prstDash val="solid"/>
              <a:round/>
            </a:ln>
          </a:insideV>
        </a:tcBdr>
        <a:fill>
          <a:solidFill>
            <a:schemeClr val="accent6"/>
          </a:solidFill>
        </a:fill>
      </a:tcStyle>
    </a:firstCol>
    <a:lastRow>
      <a:tcTxStyle b="on" i="off">
        <a:fontRef idx="minor">
          <a:srgbClr val="FEFFFE"/>
        </a:fontRef>
        <a:srgbClr val="FEFFFE"/>
      </a:tcTxStyle>
      <a:tcStyle>
        <a:tcBdr>
          <a:left>
            <a:ln w="12700" cap="flat">
              <a:solidFill>
                <a:srgbClr val="FEFFFE"/>
              </a:solidFill>
              <a:prstDash val="solid"/>
              <a:round/>
            </a:ln>
          </a:left>
          <a:right>
            <a:ln w="12700" cap="flat">
              <a:solidFill>
                <a:srgbClr val="FEFFFE"/>
              </a:solidFill>
              <a:prstDash val="solid"/>
              <a:round/>
            </a:ln>
          </a:right>
          <a:top>
            <a:ln w="38100" cap="flat">
              <a:solidFill>
                <a:srgbClr val="FEFFFE"/>
              </a:solidFill>
              <a:prstDash val="solid"/>
              <a:round/>
            </a:ln>
          </a:top>
          <a:bottom>
            <a:ln w="12700" cap="flat">
              <a:solidFill>
                <a:srgbClr val="FEFFFE"/>
              </a:solidFill>
              <a:prstDash val="solid"/>
              <a:round/>
            </a:ln>
          </a:bottom>
          <a:insideH>
            <a:ln w="12700" cap="flat">
              <a:solidFill>
                <a:srgbClr val="FEFFFE"/>
              </a:solidFill>
              <a:prstDash val="solid"/>
              <a:round/>
            </a:ln>
          </a:insideH>
          <a:insideV>
            <a:ln w="12700" cap="flat">
              <a:solidFill>
                <a:srgbClr val="FEFFFE"/>
              </a:solidFill>
              <a:prstDash val="solid"/>
              <a:round/>
            </a:ln>
          </a:insideV>
        </a:tcBdr>
        <a:fill>
          <a:solidFill>
            <a:schemeClr val="accent6"/>
          </a:solidFill>
        </a:fill>
      </a:tcStyle>
    </a:lastRow>
    <a:firstRow>
      <a:tcTxStyle b="on" i="off">
        <a:fontRef idx="minor">
          <a:srgbClr val="FEFFFE"/>
        </a:fontRef>
        <a:srgbClr val="FEFFFE"/>
      </a:tcTxStyle>
      <a:tcStyle>
        <a:tcBdr>
          <a:left>
            <a:ln w="12700" cap="flat">
              <a:solidFill>
                <a:srgbClr val="FEFFFE"/>
              </a:solidFill>
              <a:prstDash val="solid"/>
              <a:round/>
            </a:ln>
          </a:left>
          <a:right>
            <a:ln w="12700" cap="flat">
              <a:solidFill>
                <a:srgbClr val="FEFFFE"/>
              </a:solidFill>
              <a:prstDash val="solid"/>
              <a:round/>
            </a:ln>
          </a:right>
          <a:top>
            <a:ln w="12700" cap="flat">
              <a:solidFill>
                <a:srgbClr val="FEFFFE"/>
              </a:solidFill>
              <a:prstDash val="solid"/>
              <a:round/>
            </a:ln>
          </a:top>
          <a:bottom>
            <a:ln w="38100" cap="flat">
              <a:solidFill>
                <a:srgbClr val="FEFFFE"/>
              </a:solidFill>
              <a:prstDash val="solid"/>
              <a:round/>
            </a:ln>
          </a:bottom>
          <a:insideH>
            <a:ln w="12700" cap="flat">
              <a:solidFill>
                <a:srgbClr val="FEFFFE"/>
              </a:solidFill>
              <a:prstDash val="solid"/>
              <a:round/>
            </a:ln>
          </a:insideH>
          <a:insideV>
            <a:ln w="12700" cap="flat">
              <a:solidFill>
                <a:srgbClr val="FEFFFE"/>
              </a:solidFill>
              <a:prstDash val="solid"/>
              <a:round/>
            </a:ln>
          </a:insideV>
        </a:tcBdr>
        <a:fill>
          <a:solidFill>
            <a:schemeClr val="accent6"/>
          </a:solidFill>
        </a:fill>
      </a:tcStyle>
    </a:firstRow>
  </a:tblStyle>
  <a:tblStyle styleId="{CF821DB8-F4EB-4A41-A1BA-3FCAFE7338EE}" styleName="">
    <a:tblBg/>
    <a:wholeTbl>
      <a:tcTxStyle b="off" i="off">
        <a:fontRef idx="minor">
          <a:srgbClr val="1E2326"/>
        </a:fontRef>
        <a:srgbClr val="1E232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EFFFE"/>
          </a:solidFill>
        </a:fill>
      </a:tcStyle>
    </a:band2H>
    <a:firstCol>
      <a:tcTxStyle b="on" i="off">
        <a:fontRef idx="minor">
          <a:srgbClr val="FEFFFE"/>
        </a:fontRef>
        <a:srgbClr val="FEFFF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1E2326"/>
        </a:fontRef>
        <a:srgbClr val="1E2326"/>
      </a:tcTxStyle>
      <a:tcStyle>
        <a:tcBdr>
          <a:left>
            <a:ln w="12700" cap="flat">
              <a:noFill/>
              <a:miter lim="400000"/>
            </a:ln>
          </a:left>
          <a:right>
            <a:ln w="12700" cap="flat">
              <a:noFill/>
              <a:miter lim="400000"/>
            </a:ln>
          </a:right>
          <a:top>
            <a:ln w="50800" cap="flat">
              <a:solidFill>
                <a:srgbClr val="1E2326"/>
              </a:solidFill>
              <a:prstDash val="solid"/>
              <a:round/>
            </a:ln>
          </a:top>
          <a:bottom>
            <a:ln w="25400" cap="flat">
              <a:solidFill>
                <a:srgbClr val="1E2326"/>
              </a:solidFill>
              <a:prstDash val="solid"/>
              <a:round/>
            </a:ln>
          </a:bottom>
          <a:insideH>
            <a:ln w="12700" cap="flat">
              <a:noFill/>
              <a:miter lim="400000"/>
            </a:ln>
          </a:insideH>
          <a:insideV>
            <a:ln w="12700" cap="flat">
              <a:noFill/>
              <a:miter lim="400000"/>
            </a:ln>
          </a:insideV>
        </a:tcBdr>
        <a:fill>
          <a:solidFill>
            <a:srgbClr val="FEFFFE"/>
          </a:solidFill>
        </a:fill>
      </a:tcStyle>
    </a:lastRow>
    <a:firstRow>
      <a:tcTxStyle b="on" i="off">
        <a:fontRef idx="minor">
          <a:srgbClr val="FEFFFE"/>
        </a:fontRef>
        <a:srgbClr val="FEFFFE"/>
      </a:tcTxStyle>
      <a:tcStyle>
        <a:tcBdr>
          <a:left>
            <a:ln w="12700" cap="flat">
              <a:noFill/>
              <a:miter lim="400000"/>
            </a:ln>
          </a:left>
          <a:right>
            <a:ln w="12700" cap="flat">
              <a:noFill/>
              <a:miter lim="400000"/>
            </a:ln>
          </a:right>
          <a:top>
            <a:ln w="25400" cap="flat">
              <a:solidFill>
                <a:srgbClr val="1E2326"/>
              </a:solidFill>
              <a:prstDash val="solid"/>
              <a:round/>
            </a:ln>
          </a:top>
          <a:bottom>
            <a:ln w="25400" cap="flat">
              <a:solidFill>
                <a:srgbClr val="1E232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1E2326"/>
        </a:fontRef>
        <a:srgbClr val="1E2326"/>
      </a:tcTxStyle>
      <a:tcStyle>
        <a:tcBdr>
          <a:left>
            <a:ln w="12700" cap="flat">
              <a:solidFill>
                <a:srgbClr val="FEFFFE"/>
              </a:solidFill>
              <a:prstDash val="solid"/>
              <a:round/>
            </a:ln>
          </a:left>
          <a:right>
            <a:ln w="12700" cap="flat">
              <a:solidFill>
                <a:srgbClr val="FEFFFE"/>
              </a:solidFill>
              <a:prstDash val="solid"/>
              <a:round/>
            </a:ln>
          </a:right>
          <a:top>
            <a:ln w="12700" cap="flat">
              <a:solidFill>
                <a:srgbClr val="FEFFFE"/>
              </a:solidFill>
              <a:prstDash val="solid"/>
              <a:round/>
            </a:ln>
          </a:top>
          <a:bottom>
            <a:ln w="12700" cap="flat">
              <a:solidFill>
                <a:srgbClr val="FEFFFE"/>
              </a:solidFill>
              <a:prstDash val="solid"/>
              <a:round/>
            </a:ln>
          </a:bottom>
          <a:insideH>
            <a:ln w="12700" cap="flat">
              <a:solidFill>
                <a:srgbClr val="FEFFFE"/>
              </a:solidFill>
              <a:prstDash val="solid"/>
              <a:round/>
            </a:ln>
          </a:insideH>
          <a:insideV>
            <a:ln w="12700" cap="flat">
              <a:solidFill>
                <a:srgbClr val="FEFFFE"/>
              </a:solidFill>
              <a:prstDash val="solid"/>
              <a:round/>
            </a:ln>
          </a:insideV>
        </a:tcBdr>
        <a:fill>
          <a:solidFill>
            <a:srgbClr val="CBCBCB"/>
          </a:solidFill>
        </a:fill>
      </a:tcStyle>
    </a:wholeTbl>
    <a:band2H>
      <a:tcTxStyle/>
      <a:tcStyle>
        <a:tcBdr/>
        <a:fill>
          <a:solidFill>
            <a:srgbClr val="E7E7E7"/>
          </a:solidFill>
        </a:fill>
      </a:tcStyle>
    </a:band2H>
    <a:firstCol>
      <a:tcTxStyle b="on" i="off">
        <a:fontRef idx="minor">
          <a:srgbClr val="FEFFFE"/>
        </a:fontRef>
        <a:srgbClr val="FEFFFE"/>
      </a:tcTxStyle>
      <a:tcStyle>
        <a:tcBdr>
          <a:left>
            <a:ln w="12700" cap="flat">
              <a:solidFill>
                <a:srgbClr val="FEFFFE"/>
              </a:solidFill>
              <a:prstDash val="solid"/>
              <a:round/>
            </a:ln>
          </a:left>
          <a:right>
            <a:ln w="12700" cap="flat">
              <a:solidFill>
                <a:srgbClr val="FEFFFE"/>
              </a:solidFill>
              <a:prstDash val="solid"/>
              <a:round/>
            </a:ln>
          </a:right>
          <a:top>
            <a:ln w="12700" cap="flat">
              <a:solidFill>
                <a:srgbClr val="FEFFFE"/>
              </a:solidFill>
              <a:prstDash val="solid"/>
              <a:round/>
            </a:ln>
          </a:top>
          <a:bottom>
            <a:ln w="12700" cap="flat">
              <a:solidFill>
                <a:srgbClr val="FEFFFE"/>
              </a:solidFill>
              <a:prstDash val="solid"/>
              <a:round/>
            </a:ln>
          </a:bottom>
          <a:insideH>
            <a:ln w="12700" cap="flat">
              <a:solidFill>
                <a:srgbClr val="FEFFFE"/>
              </a:solidFill>
              <a:prstDash val="solid"/>
              <a:round/>
            </a:ln>
          </a:insideH>
          <a:insideV>
            <a:ln w="12700" cap="flat">
              <a:solidFill>
                <a:srgbClr val="FEFFFE"/>
              </a:solidFill>
              <a:prstDash val="solid"/>
              <a:round/>
            </a:ln>
          </a:insideV>
        </a:tcBdr>
        <a:fill>
          <a:solidFill>
            <a:srgbClr val="1E2326"/>
          </a:solidFill>
        </a:fill>
      </a:tcStyle>
    </a:firstCol>
    <a:lastRow>
      <a:tcTxStyle b="on" i="off">
        <a:fontRef idx="minor">
          <a:srgbClr val="FEFFFE"/>
        </a:fontRef>
        <a:srgbClr val="FEFFFE"/>
      </a:tcTxStyle>
      <a:tcStyle>
        <a:tcBdr>
          <a:left>
            <a:ln w="12700" cap="flat">
              <a:solidFill>
                <a:srgbClr val="FEFFFE"/>
              </a:solidFill>
              <a:prstDash val="solid"/>
              <a:round/>
            </a:ln>
          </a:left>
          <a:right>
            <a:ln w="12700" cap="flat">
              <a:solidFill>
                <a:srgbClr val="FEFFFE"/>
              </a:solidFill>
              <a:prstDash val="solid"/>
              <a:round/>
            </a:ln>
          </a:right>
          <a:top>
            <a:ln w="38100" cap="flat">
              <a:solidFill>
                <a:srgbClr val="FEFFFE"/>
              </a:solidFill>
              <a:prstDash val="solid"/>
              <a:round/>
            </a:ln>
          </a:top>
          <a:bottom>
            <a:ln w="12700" cap="flat">
              <a:solidFill>
                <a:srgbClr val="FEFFFE"/>
              </a:solidFill>
              <a:prstDash val="solid"/>
              <a:round/>
            </a:ln>
          </a:bottom>
          <a:insideH>
            <a:ln w="12700" cap="flat">
              <a:solidFill>
                <a:srgbClr val="FEFFFE"/>
              </a:solidFill>
              <a:prstDash val="solid"/>
              <a:round/>
            </a:ln>
          </a:insideH>
          <a:insideV>
            <a:ln w="12700" cap="flat">
              <a:solidFill>
                <a:srgbClr val="FEFFFE"/>
              </a:solidFill>
              <a:prstDash val="solid"/>
              <a:round/>
            </a:ln>
          </a:insideV>
        </a:tcBdr>
        <a:fill>
          <a:solidFill>
            <a:srgbClr val="1E2326"/>
          </a:solidFill>
        </a:fill>
      </a:tcStyle>
    </a:lastRow>
    <a:firstRow>
      <a:tcTxStyle b="on" i="off">
        <a:fontRef idx="minor">
          <a:srgbClr val="FEFFFE"/>
        </a:fontRef>
        <a:srgbClr val="FEFFFE"/>
      </a:tcTxStyle>
      <a:tcStyle>
        <a:tcBdr>
          <a:left>
            <a:ln w="12700" cap="flat">
              <a:solidFill>
                <a:srgbClr val="FEFFFE"/>
              </a:solidFill>
              <a:prstDash val="solid"/>
              <a:round/>
            </a:ln>
          </a:left>
          <a:right>
            <a:ln w="12700" cap="flat">
              <a:solidFill>
                <a:srgbClr val="FEFFFE"/>
              </a:solidFill>
              <a:prstDash val="solid"/>
              <a:round/>
            </a:ln>
          </a:right>
          <a:top>
            <a:ln w="12700" cap="flat">
              <a:solidFill>
                <a:srgbClr val="FEFFFE"/>
              </a:solidFill>
              <a:prstDash val="solid"/>
              <a:round/>
            </a:ln>
          </a:top>
          <a:bottom>
            <a:ln w="38100" cap="flat">
              <a:solidFill>
                <a:srgbClr val="FEFFFE"/>
              </a:solidFill>
              <a:prstDash val="solid"/>
              <a:round/>
            </a:ln>
          </a:bottom>
          <a:insideH>
            <a:ln w="12700" cap="flat">
              <a:solidFill>
                <a:srgbClr val="FEFFFE"/>
              </a:solidFill>
              <a:prstDash val="solid"/>
              <a:round/>
            </a:ln>
          </a:insideH>
          <a:insideV>
            <a:ln w="12700" cap="flat">
              <a:solidFill>
                <a:srgbClr val="FEFFFE"/>
              </a:solidFill>
              <a:prstDash val="solid"/>
              <a:round/>
            </a:ln>
          </a:insideV>
        </a:tcBdr>
        <a:fill>
          <a:solidFill>
            <a:srgbClr val="1E2326"/>
          </a:solidFill>
        </a:fill>
      </a:tcStyle>
    </a:firstRow>
  </a:tblStyle>
  <a:tblStyle styleId="{2708684C-4D16-4618-839F-0558EEFCDFE6}" styleName="">
    <a:tblBg/>
    <a:wholeTbl>
      <a:tcTxStyle b="off" i="off">
        <a:fontRef idx="minor">
          <a:srgbClr val="1E2326"/>
        </a:fontRef>
        <a:srgbClr val="1E2326"/>
      </a:tcTxStyle>
      <a:tcStyle>
        <a:tcBdr>
          <a:left>
            <a:ln w="12700" cap="flat">
              <a:solidFill>
                <a:srgbClr val="1E2326"/>
              </a:solidFill>
              <a:prstDash val="solid"/>
              <a:round/>
            </a:ln>
          </a:left>
          <a:right>
            <a:ln w="12700" cap="flat">
              <a:solidFill>
                <a:srgbClr val="1E2326"/>
              </a:solidFill>
              <a:prstDash val="solid"/>
              <a:round/>
            </a:ln>
          </a:right>
          <a:top>
            <a:ln w="12700" cap="flat">
              <a:solidFill>
                <a:srgbClr val="1E2326"/>
              </a:solidFill>
              <a:prstDash val="solid"/>
              <a:round/>
            </a:ln>
          </a:top>
          <a:bottom>
            <a:ln w="12700" cap="flat">
              <a:solidFill>
                <a:srgbClr val="1E2326"/>
              </a:solidFill>
              <a:prstDash val="solid"/>
              <a:round/>
            </a:ln>
          </a:bottom>
          <a:insideH>
            <a:ln w="12700" cap="flat">
              <a:solidFill>
                <a:srgbClr val="1E2326"/>
              </a:solidFill>
              <a:prstDash val="solid"/>
              <a:round/>
            </a:ln>
          </a:insideH>
          <a:insideV>
            <a:ln w="12700" cap="flat">
              <a:solidFill>
                <a:srgbClr val="1E2326"/>
              </a:solidFill>
              <a:prstDash val="solid"/>
              <a:round/>
            </a:ln>
          </a:insideV>
        </a:tcBdr>
        <a:fill>
          <a:solidFill>
            <a:srgbClr val="1E2326">
              <a:alpha val="20000"/>
            </a:srgbClr>
          </a:solidFill>
        </a:fill>
      </a:tcStyle>
    </a:wholeTbl>
    <a:band2H>
      <a:tcTxStyle/>
      <a:tcStyle>
        <a:tcBdr/>
        <a:fill>
          <a:solidFill>
            <a:srgbClr val="FFFFFF"/>
          </a:solidFill>
        </a:fill>
      </a:tcStyle>
    </a:band2H>
    <a:firstCol>
      <a:tcTxStyle b="on" i="off">
        <a:fontRef idx="minor">
          <a:srgbClr val="1E2326"/>
        </a:fontRef>
        <a:srgbClr val="1E2326"/>
      </a:tcTxStyle>
      <a:tcStyle>
        <a:tcBdr>
          <a:left>
            <a:ln w="12700" cap="flat">
              <a:solidFill>
                <a:srgbClr val="1E2326"/>
              </a:solidFill>
              <a:prstDash val="solid"/>
              <a:round/>
            </a:ln>
          </a:left>
          <a:right>
            <a:ln w="12700" cap="flat">
              <a:solidFill>
                <a:srgbClr val="1E2326"/>
              </a:solidFill>
              <a:prstDash val="solid"/>
              <a:round/>
            </a:ln>
          </a:right>
          <a:top>
            <a:ln w="12700" cap="flat">
              <a:solidFill>
                <a:srgbClr val="1E2326"/>
              </a:solidFill>
              <a:prstDash val="solid"/>
              <a:round/>
            </a:ln>
          </a:top>
          <a:bottom>
            <a:ln w="12700" cap="flat">
              <a:solidFill>
                <a:srgbClr val="1E2326"/>
              </a:solidFill>
              <a:prstDash val="solid"/>
              <a:round/>
            </a:ln>
          </a:bottom>
          <a:insideH>
            <a:ln w="12700" cap="flat">
              <a:solidFill>
                <a:srgbClr val="1E2326"/>
              </a:solidFill>
              <a:prstDash val="solid"/>
              <a:round/>
            </a:ln>
          </a:insideH>
          <a:insideV>
            <a:ln w="12700" cap="flat">
              <a:solidFill>
                <a:srgbClr val="1E2326"/>
              </a:solidFill>
              <a:prstDash val="solid"/>
              <a:round/>
            </a:ln>
          </a:insideV>
        </a:tcBdr>
        <a:fill>
          <a:solidFill>
            <a:srgbClr val="1E2326">
              <a:alpha val="20000"/>
            </a:srgbClr>
          </a:solidFill>
        </a:fill>
      </a:tcStyle>
    </a:firstCol>
    <a:lastRow>
      <a:tcTxStyle b="on" i="off">
        <a:fontRef idx="minor">
          <a:srgbClr val="1E2326"/>
        </a:fontRef>
        <a:srgbClr val="1E2326"/>
      </a:tcTxStyle>
      <a:tcStyle>
        <a:tcBdr>
          <a:left>
            <a:ln w="12700" cap="flat">
              <a:solidFill>
                <a:srgbClr val="1E2326"/>
              </a:solidFill>
              <a:prstDash val="solid"/>
              <a:round/>
            </a:ln>
          </a:left>
          <a:right>
            <a:ln w="12700" cap="flat">
              <a:solidFill>
                <a:srgbClr val="1E2326"/>
              </a:solidFill>
              <a:prstDash val="solid"/>
              <a:round/>
            </a:ln>
          </a:right>
          <a:top>
            <a:ln w="50800" cap="flat">
              <a:solidFill>
                <a:srgbClr val="1E2326"/>
              </a:solidFill>
              <a:prstDash val="solid"/>
              <a:round/>
            </a:ln>
          </a:top>
          <a:bottom>
            <a:ln w="12700" cap="flat">
              <a:solidFill>
                <a:srgbClr val="1E2326"/>
              </a:solidFill>
              <a:prstDash val="solid"/>
              <a:round/>
            </a:ln>
          </a:bottom>
          <a:insideH>
            <a:ln w="12700" cap="flat">
              <a:solidFill>
                <a:srgbClr val="1E2326"/>
              </a:solidFill>
              <a:prstDash val="solid"/>
              <a:round/>
            </a:ln>
          </a:insideH>
          <a:insideV>
            <a:ln w="12700" cap="flat">
              <a:solidFill>
                <a:srgbClr val="1E2326"/>
              </a:solidFill>
              <a:prstDash val="solid"/>
              <a:round/>
            </a:ln>
          </a:insideV>
        </a:tcBdr>
        <a:fill>
          <a:noFill/>
        </a:fill>
      </a:tcStyle>
    </a:lastRow>
    <a:firstRow>
      <a:tcTxStyle b="on" i="off">
        <a:fontRef idx="minor">
          <a:srgbClr val="1E2326"/>
        </a:fontRef>
        <a:srgbClr val="1E2326"/>
      </a:tcTxStyle>
      <a:tcStyle>
        <a:tcBdr>
          <a:left>
            <a:ln w="12700" cap="flat">
              <a:solidFill>
                <a:srgbClr val="1E2326"/>
              </a:solidFill>
              <a:prstDash val="solid"/>
              <a:round/>
            </a:ln>
          </a:left>
          <a:right>
            <a:ln w="12700" cap="flat">
              <a:solidFill>
                <a:srgbClr val="1E2326"/>
              </a:solidFill>
              <a:prstDash val="solid"/>
              <a:round/>
            </a:ln>
          </a:right>
          <a:top>
            <a:ln w="12700" cap="flat">
              <a:solidFill>
                <a:srgbClr val="1E2326"/>
              </a:solidFill>
              <a:prstDash val="solid"/>
              <a:round/>
            </a:ln>
          </a:top>
          <a:bottom>
            <a:ln w="25400" cap="flat">
              <a:solidFill>
                <a:srgbClr val="1E2326"/>
              </a:solidFill>
              <a:prstDash val="solid"/>
              <a:round/>
            </a:ln>
          </a:bottom>
          <a:insideH>
            <a:ln w="12700" cap="flat">
              <a:solidFill>
                <a:srgbClr val="1E2326"/>
              </a:solidFill>
              <a:prstDash val="solid"/>
              <a:round/>
            </a:ln>
          </a:insideH>
          <a:insideV>
            <a:ln w="12700" cap="flat">
              <a:solidFill>
                <a:srgbClr val="1E2326"/>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16"/>
    <p:restoredTop sz="94776"/>
  </p:normalViewPr>
  <p:slideViewPr>
    <p:cSldViewPr snapToGrid="0" snapToObjects="1">
      <p:cViewPr varScale="1">
        <p:scale>
          <a:sx n="96" d="100"/>
          <a:sy n="96" d="100"/>
        </p:scale>
        <p:origin x="33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hape 34"/>
          <p:cNvSpPr>
            <a:spLocks noGrp="1" noRot="1" noChangeAspect="1"/>
          </p:cNvSpPr>
          <p:nvPr>
            <p:ph type="sldImg"/>
          </p:nvPr>
        </p:nvSpPr>
        <p:spPr>
          <a:xfrm>
            <a:off x="1143000" y="685800"/>
            <a:ext cx="4572000" cy="3429000"/>
          </a:xfrm>
          <a:prstGeom prst="rect">
            <a:avLst/>
          </a:prstGeom>
        </p:spPr>
        <p:txBody>
          <a:bodyPr/>
          <a:lstStyle/>
          <a:p>
            <a:endParaRPr/>
          </a:p>
        </p:txBody>
      </p:sp>
      <p:sp>
        <p:nvSpPr>
          <p:cNvPr id="35" name="Shape 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250129" latinLnBrk="0">
      <a:defRPr sz="2600">
        <a:latin typeface="+mn-lt"/>
        <a:ea typeface="+mn-ea"/>
        <a:cs typeface="+mn-cs"/>
        <a:sym typeface="Arial"/>
      </a:defRPr>
    </a:lvl1pPr>
    <a:lvl2pPr indent="228600" defTabSz="1250129" latinLnBrk="0">
      <a:defRPr sz="2600">
        <a:latin typeface="+mn-lt"/>
        <a:ea typeface="+mn-ea"/>
        <a:cs typeface="+mn-cs"/>
        <a:sym typeface="Arial"/>
      </a:defRPr>
    </a:lvl2pPr>
    <a:lvl3pPr indent="457200" defTabSz="1250129" latinLnBrk="0">
      <a:defRPr sz="2600">
        <a:latin typeface="+mn-lt"/>
        <a:ea typeface="+mn-ea"/>
        <a:cs typeface="+mn-cs"/>
        <a:sym typeface="Arial"/>
      </a:defRPr>
    </a:lvl3pPr>
    <a:lvl4pPr indent="685800" defTabSz="1250129" latinLnBrk="0">
      <a:defRPr sz="2600">
        <a:latin typeface="+mn-lt"/>
        <a:ea typeface="+mn-ea"/>
        <a:cs typeface="+mn-cs"/>
        <a:sym typeface="Arial"/>
      </a:defRPr>
    </a:lvl4pPr>
    <a:lvl5pPr indent="914400" defTabSz="1250129" latinLnBrk="0">
      <a:defRPr sz="2600">
        <a:latin typeface="+mn-lt"/>
        <a:ea typeface="+mn-ea"/>
        <a:cs typeface="+mn-cs"/>
        <a:sym typeface="Arial"/>
      </a:defRPr>
    </a:lvl5pPr>
    <a:lvl6pPr indent="1143000" defTabSz="1250129" latinLnBrk="0">
      <a:defRPr sz="2600">
        <a:latin typeface="+mn-lt"/>
        <a:ea typeface="+mn-ea"/>
        <a:cs typeface="+mn-cs"/>
        <a:sym typeface="Arial"/>
      </a:defRPr>
    </a:lvl6pPr>
    <a:lvl7pPr indent="1371600" defTabSz="1250129" latinLnBrk="0">
      <a:defRPr sz="2600">
        <a:latin typeface="+mn-lt"/>
        <a:ea typeface="+mn-ea"/>
        <a:cs typeface="+mn-cs"/>
        <a:sym typeface="Arial"/>
      </a:defRPr>
    </a:lvl7pPr>
    <a:lvl8pPr indent="1600200" defTabSz="1250129" latinLnBrk="0">
      <a:defRPr sz="2600">
        <a:latin typeface="+mn-lt"/>
        <a:ea typeface="+mn-ea"/>
        <a:cs typeface="+mn-cs"/>
        <a:sym typeface="Arial"/>
      </a:defRPr>
    </a:lvl8pPr>
    <a:lvl9pPr indent="1828800" defTabSz="1250129" latinLnBrk="0">
      <a:defRPr sz="26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a:t>..</a:t>
            </a:r>
          </a:p>
        </p:txBody>
      </p:sp>
    </p:spTree>
    <p:extLst>
      <p:ext uri="{BB962C8B-B14F-4D97-AF65-F5344CB8AC3E}">
        <p14:creationId xmlns:p14="http://schemas.microsoft.com/office/powerpoint/2010/main" val="2281761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3971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5138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a:t>h</a:t>
            </a:r>
          </a:p>
        </p:txBody>
      </p:sp>
    </p:spTree>
    <p:extLst>
      <p:ext uri="{BB962C8B-B14F-4D97-AF65-F5344CB8AC3E}">
        <p14:creationId xmlns:p14="http://schemas.microsoft.com/office/powerpoint/2010/main" val="3332525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7760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9353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6645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761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8267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7397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836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7772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4296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tandard">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ntent Slide - Table">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xfrm>
            <a:off x="6449270" y="6221406"/>
            <a:ext cx="153963" cy="135546"/>
          </a:xfrm>
          <a:prstGeom prst="rect">
            <a:avLst/>
          </a:prstGeom>
        </p:spPr>
        <p:txBody>
          <a:bodyPr anchor="b"/>
          <a:lstStyle>
            <a:lvl1pPr defTabSz="1219200">
              <a:lnSpc>
                <a:spcPct val="100000"/>
              </a:lnSpc>
              <a:defRPr>
                <a:solidFill>
                  <a:srgbClr val="1E1F25"/>
                </a:solidFill>
              </a:defRPr>
            </a:lvl1pPr>
          </a:lstStyle>
          <a:p>
            <a:fld id="{86CB4B4D-7CA3-9044-876B-883B54F8677D}" type="slidenum">
              <a:t>‹#›</a:t>
            </a:fld>
            <a:endParaRPr/>
          </a:p>
        </p:txBody>
      </p:sp>
      <p:sp>
        <p:nvSpPr>
          <p:cNvPr id="19" name="Body Level One…"/>
          <p:cNvSpPr txBox="1">
            <a:spLocks noGrp="1"/>
          </p:cNvSpPr>
          <p:nvPr>
            <p:ph type="body" sz="quarter" idx="1"/>
          </p:nvPr>
        </p:nvSpPr>
        <p:spPr>
          <a:xfrm>
            <a:off x="264021" y="3971925"/>
            <a:ext cx="1419444" cy="961728"/>
          </a:xfrm>
          <a:prstGeom prst="rect">
            <a:avLst/>
          </a:prstGeom>
        </p:spPr>
        <p:txBody>
          <a:bodyPr lIns="0" tIns="0" rIns="0" bIns="0"/>
          <a:lstStyle>
            <a:lvl1pPr defTabSz="1219200">
              <a:lnSpc>
                <a:spcPts val="2800"/>
              </a:lnSpc>
              <a:spcBef>
                <a:spcPts val="1300"/>
              </a:spcBef>
              <a:defRPr sz="2000" spc="0">
                <a:solidFill>
                  <a:srgbClr val="1E1F25"/>
                </a:solidFill>
              </a:defRPr>
            </a:lvl1pPr>
            <a:lvl2pPr marL="647700" indent="-190500" defTabSz="1219200">
              <a:lnSpc>
                <a:spcPts val="2800"/>
              </a:lnSpc>
              <a:spcBef>
                <a:spcPts val="1300"/>
              </a:spcBef>
              <a:buSzPct val="100000"/>
              <a:buChar char="•"/>
              <a:defRPr sz="2000" spc="0">
                <a:solidFill>
                  <a:srgbClr val="1E1F25"/>
                </a:solidFill>
              </a:defRPr>
            </a:lvl2pPr>
            <a:lvl3pPr marL="1143000" indent="-228600" defTabSz="1219200">
              <a:lnSpc>
                <a:spcPts val="2800"/>
              </a:lnSpc>
              <a:spcBef>
                <a:spcPts val="1300"/>
              </a:spcBef>
              <a:buSzPct val="100000"/>
              <a:buChar char="•"/>
              <a:defRPr sz="2000" spc="0">
                <a:solidFill>
                  <a:srgbClr val="1E1F25"/>
                </a:solidFill>
              </a:defRPr>
            </a:lvl3pPr>
            <a:lvl4pPr marL="1625600" indent="-254000" defTabSz="1219200">
              <a:lnSpc>
                <a:spcPts val="2800"/>
              </a:lnSpc>
              <a:spcBef>
                <a:spcPts val="1300"/>
              </a:spcBef>
              <a:buSzPct val="100000"/>
              <a:buChar char="•"/>
              <a:defRPr sz="2000" spc="0">
                <a:solidFill>
                  <a:srgbClr val="1E1F25"/>
                </a:solidFill>
              </a:defRPr>
            </a:lvl4pPr>
            <a:lvl5pPr indent="1828800" defTabSz="1219200">
              <a:lnSpc>
                <a:spcPts val="2800"/>
              </a:lnSpc>
              <a:spcBef>
                <a:spcPts val="1300"/>
              </a:spcBef>
              <a:defRPr sz="2000" spc="0">
                <a:solidFill>
                  <a:srgbClr val="1E1F25"/>
                </a:solidFill>
              </a:defRPr>
            </a:lvl5pPr>
          </a:lstStyle>
          <a:p>
            <a:r>
              <a:t>Body Level One</a:t>
            </a:r>
          </a:p>
          <a:p>
            <a:pPr lvl="1"/>
            <a:r>
              <a:t>Body Level Two</a:t>
            </a:r>
          </a:p>
          <a:p>
            <a:pPr lvl="2"/>
            <a:r>
              <a:t>Body Level Three</a:t>
            </a:r>
          </a:p>
          <a:p>
            <a:pPr lvl="3"/>
            <a:r>
              <a:t>Body Level Four</a:t>
            </a:r>
          </a:p>
          <a:p>
            <a:pPr lvl="4"/>
            <a:r>
              <a:t>Body Level Five</a:t>
            </a:r>
          </a:p>
        </p:txBody>
      </p:sp>
      <p:sp>
        <p:nvSpPr>
          <p:cNvPr id="20" name="Text Placeholder 28"/>
          <p:cNvSpPr>
            <a:spLocks noGrp="1"/>
          </p:cNvSpPr>
          <p:nvPr>
            <p:ph type="body" sz="quarter" idx="13"/>
          </p:nvPr>
        </p:nvSpPr>
        <p:spPr>
          <a:xfrm>
            <a:off x="264021" y="5225855"/>
            <a:ext cx="1419445" cy="540703"/>
          </a:xfrm>
          <a:prstGeom prst="rect">
            <a:avLst/>
          </a:prstGeom>
        </p:spPr>
        <p:txBody>
          <a:bodyPr lIns="0" tIns="0" rIns="0" bIns="0"/>
          <a:lstStyle/>
          <a:p>
            <a:pPr defTabSz="1219200">
              <a:lnSpc>
                <a:spcPts val="1800"/>
              </a:lnSpc>
              <a:spcBef>
                <a:spcPts val="1300"/>
              </a:spcBef>
              <a:defRPr sz="1200" spc="0">
                <a:solidFill>
                  <a:srgbClr val="1E1F25"/>
                </a:solidFill>
              </a:defRPr>
            </a:pPr>
            <a:endParaRPr/>
          </a:p>
        </p:txBody>
      </p:sp>
      <p:sp>
        <p:nvSpPr>
          <p:cNvPr id="21" name="Text Placeholder 7"/>
          <p:cNvSpPr>
            <a:spLocks noGrp="1"/>
          </p:cNvSpPr>
          <p:nvPr>
            <p:ph type="body" sz="quarter" idx="14"/>
          </p:nvPr>
        </p:nvSpPr>
        <p:spPr>
          <a:xfrm>
            <a:off x="264021" y="3669412"/>
            <a:ext cx="1419444" cy="160737"/>
          </a:xfrm>
          <a:prstGeom prst="rect">
            <a:avLst/>
          </a:prstGeom>
        </p:spPr>
        <p:txBody>
          <a:bodyPr lIns="0" tIns="0" rIns="0" bIns="0"/>
          <a:lstStyle/>
          <a:p>
            <a:pPr defTabSz="1219200">
              <a:lnSpc>
                <a:spcPct val="90000"/>
              </a:lnSpc>
              <a:spcBef>
                <a:spcPts val="1300"/>
              </a:spcBef>
              <a:defRPr sz="1200" spc="0">
                <a:solidFill>
                  <a:srgbClr val="1E1F25"/>
                </a:solidFill>
              </a:defRPr>
            </a:pPr>
            <a:endParaRPr/>
          </a:p>
        </p:txBody>
      </p:sp>
      <p:sp>
        <p:nvSpPr>
          <p:cNvPr id="22" name="Title Text"/>
          <p:cNvSpPr txBox="1">
            <a:spLocks noGrp="1"/>
          </p:cNvSpPr>
          <p:nvPr>
            <p:ph type="title"/>
          </p:nvPr>
        </p:nvSpPr>
        <p:spPr>
          <a:xfrm>
            <a:off x="1926139" y="2916774"/>
            <a:ext cx="3998225" cy="558603"/>
          </a:xfrm>
          <a:prstGeom prst="rect">
            <a:avLst/>
          </a:prstGeom>
        </p:spPr>
        <p:txBody>
          <a:bodyPr lIns="0" tIns="0" rIns="0" bIns="0" anchor="t"/>
          <a:lstStyle>
            <a:lvl1pPr defTabSz="1219200">
              <a:lnSpc>
                <a:spcPct val="100000"/>
              </a:lnSpc>
              <a:defRPr sz="3200" spc="0">
                <a:solidFill>
                  <a:srgbClr val="1E1F25"/>
                </a:solidFill>
              </a:defRPr>
            </a:lvl1pPr>
          </a:lstStyle>
          <a:p>
            <a:r>
              <a:t>Title Text</a:t>
            </a:r>
          </a:p>
        </p:txBody>
      </p:sp>
      <p:sp>
        <p:nvSpPr>
          <p:cNvPr id="23" name="Text Placeholder 14"/>
          <p:cNvSpPr>
            <a:spLocks noGrp="1"/>
          </p:cNvSpPr>
          <p:nvPr>
            <p:ph type="body" sz="quarter" idx="15"/>
          </p:nvPr>
        </p:nvSpPr>
        <p:spPr>
          <a:xfrm>
            <a:off x="261475" y="2934923"/>
            <a:ext cx="1061140" cy="311183"/>
          </a:xfrm>
          <a:prstGeom prst="rect">
            <a:avLst/>
          </a:prstGeom>
        </p:spPr>
        <p:txBody>
          <a:bodyPr lIns="0" tIns="0" rIns="0" bIns="0"/>
          <a:lstStyle/>
          <a:p>
            <a:pPr defTabSz="1219200">
              <a:lnSpc>
                <a:spcPct val="150000"/>
              </a:lnSpc>
              <a:spcBef>
                <a:spcPts val="1300"/>
              </a:spcBef>
              <a:defRPr sz="1000" spc="0">
                <a:solidFill>
                  <a:srgbClr val="1E1F25"/>
                </a:solidFill>
              </a:defRPr>
            </a:pPr>
            <a:endParaRPr/>
          </a:p>
        </p:txBody>
      </p:sp>
      <p:sp>
        <p:nvSpPr>
          <p:cNvPr id="24" name="Straight Connector 9"/>
          <p:cNvSpPr/>
          <p:nvPr/>
        </p:nvSpPr>
        <p:spPr>
          <a:xfrm>
            <a:off x="259774" y="2855728"/>
            <a:ext cx="1452623" cy="1"/>
          </a:xfrm>
          <a:prstGeom prst="line">
            <a:avLst/>
          </a:prstGeom>
          <a:ln w="3175">
            <a:solidFill>
              <a:srgbClr val="505262"/>
            </a:solidFill>
            <a:miter/>
          </a:ln>
        </p:spPr>
        <p:txBody>
          <a:bodyPr lIns="25717" tIns="25717" rIns="25717" bIns="25717"/>
          <a:lstStyle/>
          <a:p>
            <a:pPr defTabSz="1219200">
              <a:lnSpc>
                <a:spcPct val="100000"/>
              </a:lnSpc>
              <a:defRPr sz="2400">
                <a:solidFill>
                  <a:srgbClr val="1E1F25"/>
                </a:solidFill>
              </a:defRPr>
            </a:pPr>
            <a:endParaRPr/>
          </a:p>
        </p:txBody>
      </p:sp>
      <p:sp>
        <p:nvSpPr>
          <p:cNvPr id="25" name="Straight Connector 10"/>
          <p:cNvSpPr/>
          <p:nvPr/>
        </p:nvSpPr>
        <p:spPr>
          <a:xfrm>
            <a:off x="1921591" y="2856436"/>
            <a:ext cx="4679514" cy="1"/>
          </a:xfrm>
          <a:prstGeom prst="line">
            <a:avLst/>
          </a:prstGeom>
          <a:ln w="3175">
            <a:solidFill>
              <a:srgbClr val="505262"/>
            </a:solidFill>
            <a:miter/>
          </a:ln>
        </p:spPr>
        <p:txBody>
          <a:bodyPr lIns="25717" tIns="25717" rIns="25717" bIns="25717"/>
          <a:lstStyle/>
          <a:p>
            <a:pPr defTabSz="1219200">
              <a:lnSpc>
                <a:spcPct val="100000"/>
              </a:lnSpc>
              <a:defRPr sz="2400">
                <a:solidFill>
                  <a:srgbClr val="1E1F25"/>
                </a:solidFill>
              </a:defRPr>
            </a:pPr>
            <a:endParaRPr/>
          </a:p>
        </p:txBody>
      </p:sp>
      <p:pic>
        <p:nvPicPr>
          <p:cNvPr id="26" name="Palantir Logo_Black.pdf" descr="Palantir Logo_Black.pdf"/>
          <p:cNvPicPr>
            <a:picLocks noChangeAspect="1"/>
          </p:cNvPicPr>
          <p:nvPr/>
        </p:nvPicPr>
        <p:blipFill>
          <a:blip r:embed="rId2"/>
          <a:stretch>
            <a:fillRect/>
          </a:stretch>
        </p:blipFill>
        <p:spPr>
          <a:xfrm>
            <a:off x="254059" y="6246610"/>
            <a:ext cx="372806" cy="89304"/>
          </a:xfrm>
          <a:prstGeom prst="rect">
            <a:avLst/>
          </a:prstGeom>
          <a:ln w="12700">
            <a:miter lim="400000"/>
          </a:ln>
        </p:spPr>
      </p:pic>
      <p:sp>
        <p:nvSpPr>
          <p:cNvPr id="27" name="Straight Connector 12"/>
          <p:cNvSpPr/>
          <p:nvPr/>
        </p:nvSpPr>
        <p:spPr>
          <a:xfrm flipH="1" flipV="1">
            <a:off x="256117" y="3583418"/>
            <a:ext cx="6347116" cy="1"/>
          </a:xfrm>
          <a:prstGeom prst="line">
            <a:avLst/>
          </a:prstGeom>
          <a:ln w="3175">
            <a:solidFill>
              <a:srgbClr val="505262"/>
            </a:solidFill>
            <a:miter/>
          </a:ln>
        </p:spPr>
        <p:txBody>
          <a:bodyPr lIns="25717" tIns="25717" rIns="25717" bIns="25717"/>
          <a:lstStyle/>
          <a:p>
            <a:pPr defTabSz="1219200">
              <a:lnSpc>
                <a:spcPct val="100000"/>
              </a:lnSpc>
              <a:defRPr sz="2400">
                <a:solidFill>
                  <a:srgbClr val="1E1F25"/>
                </a:solidFill>
              </a:defRPr>
            </a:pPr>
            <a:endParaRPr/>
          </a:p>
        </p:txBody>
      </p:sp>
      <p:sp>
        <p:nvSpPr>
          <p:cNvPr id="28" name="Copyright © 2020 Palantir Technologies Inc. (&quot;Palantir&quot;). All right reserved. The information in this document is proprietary and confidential, and includes certain Palantir trade secrets. Unauthorized disclosure to any third party is strictly prohibited. The content provided herein is provided for informational purposes only and shall not create a warranty of any kind."/>
          <p:cNvSpPr txBox="1"/>
          <p:nvPr/>
        </p:nvSpPr>
        <p:spPr>
          <a:xfrm>
            <a:off x="1921591" y="6253079"/>
            <a:ext cx="3011271" cy="3785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1219200">
              <a:lnSpc>
                <a:spcPct val="100000"/>
              </a:lnSpc>
              <a:defRPr sz="600">
                <a:solidFill>
                  <a:srgbClr val="BFBFBF"/>
                </a:solidFill>
              </a:defRPr>
            </a:lvl1pPr>
          </a:lstStyle>
          <a:p>
            <a:r>
              <a:t>Copyright © 2020 Palantir Technologies Inc. ("Palantir"). All right reserved. The information in this document is proprietary and confidential, and includes certain Palantir trade secrets. Unauthorized disclosure to any third party is strictly prohibited. The content provided herein is provided for informational purposes only and shall not create a warranty of any kind.</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6374682" y="8674878"/>
            <a:ext cx="153963" cy="135546"/>
          </a:xfrm>
          <a:prstGeom prst="rect">
            <a:avLst/>
          </a:prstGeom>
          <a:ln w="12700">
            <a:miter lim="400000"/>
          </a:ln>
        </p:spPr>
        <p:txBody>
          <a:bodyPr wrap="none" lIns="0" tIns="0" rIns="0" bIns="0">
            <a:spAutoFit/>
          </a:bodyPr>
          <a:lstStyle>
            <a:lvl1pPr algn="r" defTabSz="1425786">
              <a:defRPr sz="1000">
                <a:solidFill>
                  <a:srgbClr val="1E2124"/>
                </a:solidFill>
              </a:defRPr>
            </a:lvl1pPr>
          </a:lstStyle>
          <a:p>
            <a:fld id="{86CB4B4D-7CA3-9044-876B-883B54F8677D}" type="slidenum">
              <a:t>‹#›</a:t>
            </a:fld>
            <a:endParaRPr/>
          </a:p>
        </p:txBody>
      </p:sp>
      <p:sp>
        <p:nvSpPr>
          <p:cNvPr id="3" name="Title Text"/>
          <p:cNvSpPr txBox="1">
            <a:spLocks noGrp="1"/>
          </p:cNvSpPr>
          <p:nvPr>
            <p:ph type="title"/>
          </p:nvPr>
        </p:nvSpPr>
        <p:spPr>
          <a:xfrm>
            <a:off x="514350" y="2459566"/>
            <a:ext cx="5829300" cy="272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336" tIns="28336" rIns="28336" bIns="28336" anchor="ctr">
            <a:normAutofit/>
          </a:bodyPr>
          <a:lstStyle/>
          <a:p>
            <a:r>
              <a:t>Title Text</a:t>
            </a:r>
          </a:p>
        </p:txBody>
      </p:sp>
      <p:sp>
        <p:nvSpPr>
          <p:cNvPr id="4" name="Body Level One…"/>
          <p:cNvSpPr txBox="1">
            <a:spLocks noGrp="1"/>
          </p:cNvSpPr>
          <p:nvPr>
            <p:ph type="body" idx="1"/>
          </p:nvPr>
        </p:nvSpPr>
        <p:spPr>
          <a:xfrm>
            <a:off x="1028700" y="5181600"/>
            <a:ext cx="4800600" cy="3962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336" tIns="28336" rIns="28336" bIns="28336">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1425786" rtl="0" latinLnBrk="0">
        <a:lnSpc>
          <a:spcPct val="130000"/>
        </a:lnSpc>
        <a:spcBef>
          <a:spcPts val="0"/>
        </a:spcBef>
        <a:spcAft>
          <a:spcPts val="0"/>
        </a:spcAft>
        <a:buClrTx/>
        <a:buSzTx/>
        <a:buFontTx/>
        <a:buNone/>
        <a:tabLst/>
        <a:defRPr sz="2400" b="0" i="0" u="none" strike="noStrike" cap="none" spc="-22" baseline="0">
          <a:solidFill>
            <a:srgbClr val="2F282B"/>
          </a:solidFill>
          <a:uFillTx/>
          <a:latin typeface="+mn-lt"/>
          <a:ea typeface="+mn-ea"/>
          <a:cs typeface="+mn-cs"/>
          <a:sym typeface="Arial"/>
        </a:defRPr>
      </a:lvl1pPr>
      <a:lvl2pPr marL="0" marR="0" indent="0" algn="l" defTabSz="1425786" rtl="0" latinLnBrk="0">
        <a:lnSpc>
          <a:spcPct val="130000"/>
        </a:lnSpc>
        <a:spcBef>
          <a:spcPts val="0"/>
        </a:spcBef>
        <a:spcAft>
          <a:spcPts val="0"/>
        </a:spcAft>
        <a:buClrTx/>
        <a:buSzTx/>
        <a:buFontTx/>
        <a:buNone/>
        <a:tabLst/>
        <a:defRPr sz="2400" b="0" i="0" u="none" strike="noStrike" cap="none" spc="-22" baseline="0">
          <a:solidFill>
            <a:srgbClr val="2F282B"/>
          </a:solidFill>
          <a:uFillTx/>
          <a:latin typeface="+mn-lt"/>
          <a:ea typeface="+mn-ea"/>
          <a:cs typeface="+mn-cs"/>
          <a:sym typeface="Arial"/>
        </a:defRPr>
      </a:lvl2pPr>
      <a:lvl3pPr marL="0" marR="0" indent="0" algn="l" defTabSz="1425786" rtl="0" latinLnBrk="0">
        <a:lnSpc>
          <a:spcPct val="130000"/>
        </a:lnSpc>
        <a:spcBef>
          <a:spcPts val="0"/>
        </a:spcBef>
        <a:spcAft>
          <a:spcPts val="0"/>
        </a:spcAft>
        <a:buClrTx/>
        <a:buSzTx/>
        <a:buFontTx/>
        <a:buNone/>
        <a:tabLst/>
        <a:defRPr sz="2400" b="0" i="0" u="none" strike="noStrike" cap="none" spc="-22" baseline="0">
          <a:solidFill>
            <a:srgbClr val="2F282B"/>
          </a:solidFill>
          <a:uFillTx/>
          <a:latin typeface="+mn-lt"/>
          <a:ea typeface="+mn-ea"/>
          <a:cs typeface="+mn-cs"/>
          <a:sym typeface="Arial"/>
        </a:defRPr>
      </a:lvl3pPr>
      <a:lvl4pPr marL="0" marR="0" indent="0" algn="l" defTabSz="1425786" rtl="0" latinLnBrk="0">
        <a:lnSpc>
          <a:spcPct val="130000"/>
        </a:lnSpc>
        <a:spcBef>
          <a:spcPts val="0"/>
        </a:spcBef>
        <a:spcAft>
          <a:spcPts val="0"/>
        </a:spcAft>
        <a:buClrTx/>
        <a:buSzTx/>
        <a:buFontTx/>
        <a:buNone/>
        <a:tabLst/>
        <a:defRPr sz="2400" b="0" i="0" u="none" strike="noStrike" cap="none" spc="-22" baseline="0">
          <a:solidFill>
            <a:srgbClr val="2F282B"/>
          </a:solidFill>
          <a:uFillTx/>
          <a:latin typeface="+mn-lt"/>
          <a:ea typeface="+mn-ea"/>
          <a:cs typeface="+mn-cs"/>
          <a:sym typeface="Arial"/>
        </a:defRPr>
      </a:lvl4pPr>
      <a:lvl5pPr marL="0" marR="0" indent="0" algn="l" defTabSz="1425786" rtl="0" latinLnBrk="0">
        <a:lnSpc>
          <a:spcPct val="130000"/>
        </a:lnSpc>
        <a:spcBef>
          <a:spcPts val="0"/>
        </a:spcBef>
        <a:spcAft>
          <a:spcPts val="0"/>
        </a:spcAft>
        <a:buClrTx/>
        <a:buSzTx/>
        <a:buFontTx/>
        <a:buNone/>
        <a:tabLst/>
        <a:defRPr sz="2400" b="0" i="0" u="none" strike="noStrike" cap="none" spc="-22" baseline="0">
          <a:solidFill>
            <a:srgbClr val="2F282B"/>
          </a:solidFill>
          <a:uFillTx/>
          <a:latin typeface="+mn-lt"/>
          <a:ea typeface="+mn-ea"/>
          <a:cs typeface="+mn-cs"/>
          <a:sym typeface="Arial"/>
        </a:defRPr>
      </a:lvl5pPr>
      <a:lvl6pPr marL="0" marR="0" indent="0" algn="l" defTabSz="1425786" rtl="0" latinLnBrk="0">
        <a:lnSpc>
          <a:spcPct val="130000"/>
        </a:lnSpc>
        <a:spcBef>
          <a:spcPts val="0"/>
        </a:spcBef>
        <a:spcAft>
          <a:spcPts val="0"/>
        </a:spcAft>
        <a:buClrTx/>
        <a:buSzTx/>
        <a:buFontTx/>
        <a:buNone/>
        <a:tabLst/>
        <a:defRPr sz="2400" b="0" i="0" u="none" strike="noStrike" cap="none" spc="-22" baseline="0">
          <a:solidFill>
            <a:srgbClr val="2F282B"/>
          </a:solidFill>
          <a:uFillTx/>
          <a:latin typeface="+mn-lt"/>
          <a:ea typeface="+mn-ea"/>
          <a:cs typeface="+mn-cs"/>
          <a:sym typeface="Arial"/>
        </a:defRPr>
      </a:lvl6pPr>
      <a:lvl7pPr marL="0" marR="0" indent="0" algn="l" defTabSz="1425786" rtl="0" latinLnBrk="0">
        <a:lnSpc>
          <a:spcPct val="130000"/>
        </a:lnSpc>
        <a:spcBef>
          <a:spcPts val="0"/>
        </a:spcBef>
        <a:spcAft>
          <a:spcPts val="0"/>
        </a:spcAft>
        <a:buClrTx/>
        <a:buSzTx/>
        <a:buFontTx/>
        <a:buNone/>
        <a:tabLst/>
        <a:defRPr sz="2400" b="0" i="0" u="none" strike="noStrike" cap="none" spc="-22" baseline="0">
          <a:solidFill>
            <a:srgbClr val="2F282B"/>
          </a:solidFill>
          <a:uFillTx/>
          <a:latin typeface="+mn-lt"/>
          <a:ea typeface="+mn-ea"/>
          <a:cs typeface="+mn-cs"/>
          <a:sym typeface="Arial"/>
        </a:defRPr>
      </a:lvl7pPr>
      <a:lvl8pPr marL="0" marR="0" indent="0" algn="l" defTabSz="1425786" rtl="0" latinLnBrk="0">
        <a:lnSpc>
          <a:spcPct val="130000"/>
        </a:lnSpc>
        <a:spcBef>
          <a:spcPts val="0"/>
        </a:spcBef>
        <a:spcAft>
          <a:spcPts val="0"/>
        </a:spcAft>
        <a:buClrTx/>
        <a:buSzTx/>
        <a:buFontTx/>
        <a:buNone/>
        <a:tabLst/>
        <a:defRPr sz="2400" b="0" i="0" u="none" strike="noStrike" cap="none" spc="-22" baseline="0">
          <a:solidFill>
            <a:srgbClr val="2F282B"/>
          </a:solidFill>
          <a:uFillTx/>
          <a:latin typeface="+mn-lt"/>
          <a:ea typeface="+mn-ea"/>
          <a:cs typeface="+mn-cs"/>
          <a:sym typeface="Arial"/>
        </a:defRPr>
      </a:lvl8pPr>
      <a:lvl9pPr marL="0" marR="0" indent="0" algn="l" defTabSz="1425786" rtl="0" latinLnBrk="0">
        <a:lnSpc>
          <a:spcPct val="130000"/>
        </a:lnSpc>
        <a:spcBef>
          <a:spcPts val="0"/>
        </a:spcBef>
        <a:spcAft>
          <a:spcPts val="0"/>
        </a:spcAft>
        <a:buClrTx/>
        <a:buSzTx/>
        <a:buFontTx/>
        <a:buNone/>
        <a:tabLst/>
        <a:defRPr sz="2400" b="0" i="0" u="none" strike="noStrike" cap="none" spc="-22" baseline="0">
          <a:solidFill>
            <a:srgbClr val="2F282B"/>
          </a:solidFill>
          <a:uFillTx/>
          <a:latin typeface="+mn-lt"/>
          <a:ea typeface="+mn-ea"/>
          <a:cs typeface="+mn-cs"/>
          <a:sym typeface="Arial"/>
        </a:defRPr>
      </a:lvl9pPr>
    </p:titleStyle>
    <p:bodyStyle>
      <a:lvl1pPr marL="0" marR="0" indent="0" algn="l" defTabSz="1425786" rtl="0" latinLnBrk="0">
        <a:lnSpc>
          <a:spcPct val="130000"/>
        </a:lnSpc>
        <a:spcBef>
          <a:spcPts val="0"/>
        </a:spcBef>
        <a:spcAft>
          <a:spcPts val="0"/>
        </a:spcAft>
        <a:buClrTx/>
        <a:buSzTx/>
        <a:buFontTx/>
        <a:buNone/>
        <a:tabLst/>
        <a:defRPr sz="2400" b="0" i="0" u="none" strike="noStrike" cap="none" spc="-22" baseline="0">
          <a:solidFill>
            <a:srgbClr val="2F282B"/>
          </a:solidFill>
          <a:uFillTx/>
          <a:latin typeface="+mn-lt"/>
          <a:ea typeface="+mn-ea"/>
          <a:cs typeface="+mn-cs"/>
          <a:sym typeface="Arial"/>
        </a:defRPr>
      </a:lvl1pPr>
      <a:lvl2pPr marL="0" marR="0" indent="0" algn="l" defTabSz="1425786" rtl="0" latinLnBrk="0">
        <a:lnSpc>
          <a:spcPct val="130000"/>
        </a:lnSpc>
        <a:spcBef>
          <a:spcPts val="0"/>
        </a:spcBef>
        <a:spcAft>
          <a:spcPts val="0"/>
        </a:spcAft>
        <a:buClrTx/>
        <a:buSzTx/>
        <a:buFontTx/>
        <a:buNone/>
        <a:tabLst/>
        <a:defRPr sz="2400" b="0" i="0" u="none" strike="noStrike" cap="none" spc="-22" baseline="0">
          <a:solidFill>
            <a:srgbClr val="2F282B"/>
          </a:solidFill>
          <a:uFillTx/>
          <a:latin typeface="+mn-lt"/>
          <a:ea typeface="+mn-ea"/>
          <a:cs typeface="+mn-cs"/>
          <a:sym typeface="Arial"/>
        </a:defRPr>
      </a:lvl2pPr>
      <a:lvl3pPr marL="0" marR="0" indent="0" algn="l" defTabSz="1425786" rtl="0" latinLnBrk="0">
        <a:lnSpc>
          <a:spcPct val="130000"/>
        </a:lnSpc>
        <a:spcBef>
          <a:spcPts val="0"/>
        </a:spcBef>
        <a:spcAft>
          <a:spcPts val="0"/>
        </a:spcAft>
        <a:buClrTx/>
        <a:buSzTx/>
        <a:buFontTx/>
        <a:buNone/>
        <a:tabLst/>
        <a:defRPr sz="2400" b="0" i="0" u="none" strike="noStrike" cap="none" spc="-22" baseline="0">
          <a:solidFill>
            <a:srgbClr val="2F282B"/>
          </a:solidFill>
          <a:uFillTx/>
          <a:latin typeface="+mn-lt"/>
          <a:ea typeface="+mn-ea"/>
          <a:cs typeface="+mn-cs"/>
          <a:sym typeface="Arial"/>
        </a:defRPr>
      </a:lvl3pPr>
      <a:lvl4pPr marL="0" marR="0" indent="0" algn="l" defTabSz="1425786" rtl="0" latinLnBrk="0">
        <a:lnSpc>
          <a:spcPct val="130000"/>
        </a:lnSpc>
        <a:spcBef>
          <a:spcPts val="0"/>
        </a:spcBef>
        <a:spcAft>
          <a:spcPts val="0"/>
        </a:spcAft>
        <a:buClrTx/>
        <a:buSzTx/>
        <a:buFontTx/>
        <a:buNone/>
        <a:tabLst/>
        <a:defRPr sz="2400" b="0" i="0" u="none" strike="noStrike" cap="none" spc="-22" baseline="0">
          <a:solidFill>
            <a:srgbClr val="2F282B"/>
          </a:solidFill>
          <a:uFillTx/>
          <a:latin typeface="+mn-lt"/>
          <a:ea typeface="+mn-ea"/>
          <a:cs typeface="+mn-cs"/>
          <a:sym typeface="Arial"/>
        </a:defRPr>
      </a:lvl4pPr>
      <a:lvl5pPr marL="0" marR="0" indent="0" algn="l" defTabSz="1425786" rtl="0" latinLnBrk="0">
        <a:lnSpc>
          <a:spcPct val="130000"/>
        </a:lnSpc>
        <a:spcBef>
          <a:spcPts val="0"/>
        </a:spcBef>
        <a:spcAft>
          <a:spcPts val="0"/>
        </a:spcAft>
        <a:buClrTx/>
        <a:buSzTx/>
        <a:buFontTx/>
        <a:buNone/>
        <a:tabLst/>
        <a:defRPr sz="2400" b="0" i="0" u="none" strike="noStrike" cap="none" spc="-22" baseline="0">
          <a:solidFill>
            <a:srgbClr val="2F282B"/>
          </a:solidFill>
          <a:uFillTx/>
          <a:latin typeface="+mn-lt"/>
          <a:ea typeface="+mn-ea"/>
          <a:cs typeface="+mn-cs"/>
          <a:sym typeface="Arial"/>
        </a:defRPr>
      </a:lvl5pPr>
      <a:lvl6pPr marL="2590800" marR="0" indent="-304800" algn="l" defTabSz="1425786" rtl="0" latinLnBrk="0">
        <a:lnSpc>
          <a:spcPct val="130000"/>
        </a:lnSpc>
        <a:spcBef>
          <a:spcPts val="0"/>
        </a:spcBef>
        <a:spcAft>
          <a:spcPts val="0"/>
        </a:spcAft>
        <a:buClrTx/>
        <a:buSzPct val="100000"/>
        <a:buFontTx/>
        <a:buChar char="•"/>
        <a:tabLst/>
        <a:defRPr sz="2400" b="0" i="0" u="none" strike="noStrike" cap="none" spc="-22" baseline="0">
          <a:solidFill>
            <a:srgbClr val="2F282B"/>
          </a:solidFill>
          <a:uFillTx/>
          <a:latin typeface="+mn-lt"/>
          <a:ea typeface="+mn-ea"/>
          <a:cs typeface="+mn-cs"/>
          <a:sym typeface="Arial"/>
        </a:defRPr>
      </a:lvl6pPr>
      <a:lvl7pPr marL="3048000" marR="0" indent="-304800" algn="l" defTabSz="1425786" rtl="0" latinLnBrk="0">
        <a:lnSpc>
          <a:spcPct val="130000"/>
        </a:lnSpc>
        <a:spcBef>
          <a:spcPts val="0"/>
        </a:spcBef>
        <a:spcAft>
          <a:spcPts val="0"/>
        </a:spcAft>
        <a:buClrTx/>
        <a:buSzPct val="100000"/>
        <a:buFontTx/>
        <a:buChar char="•"/>
        <a:tabLst/>
        <a:defRPr sz="2400" b="0" i="0" u="none" strike="noStrike" cap="none" spc="-22" baseline="0">
          <a:solidFill>
            <a:srgbClr val="2F282B"/>
          </a:solidFill>
          <a:uFillTx/>
          <a:latin typeface="+mn-lt"/>
          <a:ea typeface="+mn-ea"/>
          <a:cs typeface="+mn-cs"/>
          <a:sym typeface="Arial"/>
        </a:defRPr>
      </a:lvl7pPr>
      <a:lvl8pPr marL="3505200" marR="0" indent="-304800" algn="l" defTabSz="1425786" rtl="0" latinLnBrk="0">
        <a:lnSpc>
          <a:spcPct val="130000"/>
        </a:lnSpc>
        <a:spcBef>
          <a:spcPts val="0"/>
        </a:spcBef>
        <a:spcAft>
          <a:spcPts val="0"/>
        </a:spcAft>
        <a:buClrTx/>
        <a:buSzPct val="100000"/>
        <a:buFontTx/>
        <a:buChar char="•"/>
        <a:tabLst/>
        <a:defRPr sz="2400" b="0" i="0" u="none" strike="noStrike" cap="none" spc="-22" baseline="0">
          <a:solidFill>
            <a:srgbClr val="2F282B"/>
          </a:solidFill>
          <a:uFillTx/>
          <a:latin typeface="+mn-lt"/>
          <a:ea typeface="+mn-ea"/>
          <a:cs typeface="+mn-cs"/>
          <a:sym typeface="Arial"/>
        </a:defRPr>
      </a:lvl8pPr>
      <a:lvl9pPr marL="3962400" marR="0" indent="-304800" algn="l" defTabSz="1425786" rtl="0" latinLnBrk="0">
        <a:lnSpc>
          <a:spcPct val="130000"/>
        </a:lnSpc>
        <a:spcBef>
          <a:spcPts val="0"/>
        </a:spcBef>
        <a:spcAft>
          <a:spcPts val="0"/>
        </a:spcAft>
        <a:buClrTx/>
        <a:buSzPct val="100000"/>
        <a:buFontTx/>
        <a:buChar char="•"/>
        <a:tabLst/>
        <a:defRPr sz="2400" b="0" i="0" u="none" strike="noStrike" cap="none" spc="-22" baseline="0">
          <a:solidFill>
            <a:srgbClr val="2F282B"/>
          </a:solidFill>
          <a:uFillTx/>
          <a:latin typeface="+mn-lt"/>
          <a:ea typeface="+mn-ea"/>
          <a:cs typeface="+mn-cs"/>
          <a:sym typeface="Arial"/>
        </a:defRPr>
      </a:lvl9pPr>
    </p:bodyStyle>
    <p:otherStyle>
      <a:lvl1pPr marL="0" marR="0" indent="0" algn="r" defTabSz="1425786" latinLnBrk="0">
        <a:lnSpc>
          <a:spcPct val="13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1pPr>
      <a:lvl2pPr marL="0" marR="0" indent="0" algn="r" defTabSz="1425786" latinLnBrk="0">
        <a:lnSpc>
          <a:spcPct val="13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2pPr>
      <a:lvl3pPr marL="0" marR="0" indent="0" algn="r" defTabSz="1425786" latinLnBrk="0">
        <a:lnSpc>
          <a:spcPct val="13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3pPr>
      <a:lvl4pPr marL="0" marR="0" indent="0" algn="r" defTabSz="1425786" latinLnBrk="0">
        <a:lnSpc>
          <a:spcPct val="13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4pPr>
      <a:lvl5pPr marL="0" marR="0" indent="0" algn="r" defTabSz="1425786" latinLnBrk="0">
        <a:lnSpc>
          <a:spcPct val="13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5pPr>
      <a:lvl6pPr marL="0" marR="0" indent="0" algn="r" defTabSz="1425786" latinLnBrk="0">
        <a:lnSpc>
          <a:spcPct val="13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6pPr>
      <a:lvl7pPr marL="0" marR="0" indent="0" algn="r" defTabSz="1425786" latinLnBrk="0">
        <a:lnSpc>
          <a:spcPct val="13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7pPr>
      <a:lvl8pPr marL="0" marR="0" indent="0" algn="r" defTabSz="1425786" latinLnBrk="0">
        <a:lnSpc>
          <a:spcPct val="13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8pPr>
      <a:lvl9pPr marL="0" marR="0" indent="0" algn="r" defTabSz="1425786" latinLnBrk="0">
        <a:lnSpc>
          <a:spcPct val="13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protect-public.hhs.gov/" TargetMode="External"/><Relationship Id="rId5" Type="http://schemas.openxmlformats.org/officeDocument/2006/relationships/hyperlink" Target="https://coronavirus.data.gov.uk/" TargetMode="External"/><Relationship Id="rId4" Type="http://schemas.openxmlformats.org/officeDocument/2006/relationships/hyperlink" Target="https://blog.palantir.com/powering-pandemic-response-in-colombia-20ee8347aad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2v1RvsAyt2I"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2124"/>
        </a:solidFill>
        <a:effectLst/>
      </p:bgPr>
    </p:bg>
    <p:spTree>
      <p:nvGrpSpPr>
        <p:cNvPr id="1" name=""/>
        <p:cNvGrpSpPr/>
        <p:nvPr/>
      </p:nvGrpSpPr>
      <p:grpSpPr>
        <a:xfrm>
          <a:off x="0" y="0"/>
          <a:ext cx="0" cy="0"/>
          <a:chOff x="0" y="0"/>
          <a:chExt cx="0" cy="0"/>
        </a:xfrm>
      </p:grpSpPr>
      <p:sp>
        <p:nvSpPr>
          <p:cNvPr id="58" name="Starting a Partnership…"/>
          <p:cNvSpPr txBox="1"/>
          <p:nvPr/>
        </p:nvSpPr>
        <p:spPr>
          <a:xfrm>
            <a:off x="1853354" y="433211"/>
            <a:ext cx="4668947" cy="4371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1425786">
              <a:lnSpc>
                <a:spcPct val="110000"/>
              </a:lnSpc>
              <a:defRPr sz="2800" spc="-50">
                <a:solidFill>
                  <a:srgbClr val="FFFFFF"/>
                </a:solidFill>
              </a:defRPr>
            </a:pPr>
            <a:r>
              <a:rPr lang="en-US" dirty="0"/>
              <a:t>Trust in Data</a:t>
            </a:r>
            <a:endParaRPr dirty="0"/>
          </a:p>
        </p:txBody>
      </p:sp>
      <p:sp>
        <p:nvSpPr>
          <p:cNvPr id="59" name="Line"/>
          <p:cNvSpPr/>
          <p:nvPr/>
        </p:nvSpPr>
        <p:spPr>
          <a:xfrm>
            <a:off x="1853354" y="2742750"/>
            <a:ext cx="4668947" cy="1"/>
          </a:xfrm>
          <a:prstGeom prst="line">
            <a:avLst/>
          </a:prstGeom>
          <a:ln w="6350">
            <a:solidFill>
              <a:srgbClr val="FFFFFF"/>
            </a:solidFill>
            <a:miter/>
          </a:ln>
        </p:spPr>
        <p:txBody>
          <a:bodyPr lIns="45718" tIns="45718" rIns="45718" bIns="45718"/>
          <a:lstStyle/>
          <a:p>
            <a:endParaRPr/>
          </a:p>
        </p:txBody>
      </p:sp>
      <p:sp>
        <p:nvSpPr>
          <p:cNvPr id="61" name="Straight Connector 12"/>
          <p:cNvSpPr/>
          <p:nvPr/>
        </p:nvSpPr>
        <p:spPr>
          <a:xfrm>
            <a:off x="1859699" y="366534"/>
            <a:ext cx="4668947" cy="1"/>
          </a:xfrm>
          <a:prstGeom prst="line">
            <a:avLst/>
          </a:prstGeom>
          <a:ln w="6350">
            <a:solidFill>
              <a:srgbClr val="FFFFFF"/>
            </a:solidFill>
            <a:miter/>
          </a:ln>
        </p:spPr>
        <p:txBody>
          <a:bodyPr lIns="45718" tIns="45718" rIns="45718" bIns="45718"/>
          <a:lstStyle/>
          <a:p>
            <a:endParaRPr/>
          </a:p>
        </p:txBody>
      </p:sp>
      <p:sp>
        <p:nvSpPr>
          <p:cNvPr id="62" name="palantir.com"/>
          <p:cNvSpPr txBox="1"/>
          <p:nvPr/>
        </p:nvSpPr>
        <p:spPr>
          <a:xfrm>
            <a:off x="1853354" y="2866575"/>
            <a:ext cx="56048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defTabSz="1425786">
              <a:lnSpc>
                <a:spcPct val="100000"/>
              </a:lnSpc>
              <a:defRPr sz="800">
                <a:solidFill>
                  <a:srgbClr val="FFFFFF"/>
                </a:solidFill>
              </a:defRPr>
            </a:lvl1pPr>
          </a:lstStyle>
          <a:p>
            <a:r>
              <a:t>palantir.com</a:t>
            </a:r>
          </a:p>
        </p:txBody>
      </p:sp>
      <p:sp>
        <p:nvSpPr>
          <p:cNvPr id="63" name="Copyright © 2020…"/>
          <p:cNvSpPr txBox="1"/>
          <p:nvPr/>
        </p:nvSpPr>
        <p:spPr>
          <a:xfrm>
            <a:off x="3553483" y="2866575"/>
            <a:ext cx="1187826"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defTabSz="1425786">
              <a:lnSpc>
                <a:spcPct val="100000"/>
              </a:lnSpc>
              <a:defRPr sz="800">
                <a:solidFill>
                  <a:srgbClr val="FFFFFF"/>
                </a:solidFill>
              </a:defRPr>
            </a:pPr>
            <a:r>
              <a:rPr dirty="0"/>
              <a:t>Copyright © 20</a:t>
            </a:r>
            <a:r>
              <a:rPr lang="en-US" dirty="0"/>
              <a:t>21</a:t>
            </a:r>
            <a:endParaRPr dirty="0"/>
          </a:p>
          <a:p>
            <a:pPr defTabSz="1425786">
              <a:lnSpc>
                <a:spcPct val="100000"/>
              </a:lnSpc>
              <a:defRPr sz="800">
                <a:solidFill>
                  <a:srgbClr val="FFFFFF"/>
                </a:solidFill>
              </a:defRPr>
            </a:pPr>
            <a:r>
              <a:rPr dirty="0"/>
              <a:t>Palantir Technologies Inc.</a:t>
            </a:r>
          </a:p>
          <a:p>
            <a:pPr defTabSz="1425786">
              <a:lnSpc>
                <a:spcPct val="100000"/>
              </a:lnSpc>
              <a:defRPr sz="800">
                <a:solidFill>
                  <a:srgbClr val="FFFFFF"/>
                </a:solidFill>
              </a:defRPr>
            </a:pPr>
            <a:endParaRPr dirty="0"/>
          </a:p>
          <a:p>
            <a:pPr defTabSz="1425786">
              <a:lnSpc>
                <a:spcPct val="100000"/>
              </a:lnSpc>
              <a:defRPr sz="800">
                <a:solidFill>
                  <a:srgbClr val="FFFFFF"/>
                </a:solidFill>
              </a:defRPr>
            </a:pPr>
            <a:r>
              <a:rPr dirty="0"/>
              <a:t>All Rights Reserved</a:t>
            </a:r>
          </a:p>
        </p:txBody>
      </p:sp>
      <p:sp>
        <p:nvSpPr>
          <p:cNvPr id="64" name="February, 2020 // 18pt"/>
          <p:cNvSpPr txBox="1"/>
          <p:nvPr/>
        </p:nvSpPr>
        <p:spPr>
          <a:xfrm>
            <a:off x="1853354" y="1718354"/>
            <a:ext cx="4161396" cy="6826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defTabSz="1425786">
              <a:defRPr sz="1800" spc="-50">
                <a:solidFill>
                  <a:srgbClr val="FFFFFF"/>
                </a:solidFill>
              </a:defRPr>
            </a:lvl1pPr>
          </a:lstStyle>
          <a:p>
            <a:r>
              <a:rPr lang="en-US" dirty="0"/>
              <a:t>Strategies to manage data quality, integrity,</a:t>
            </a:r>
          </a:p>
          <a:p>
            <a:r>
              <a:rPr lang="en-US" dirty="0"/>
              <a:t>and transparency</a:t>
            </a:r>
          </a:p>
        </p:txBody>
      </p:sp>
      <p:pic>
        <p:nvPicPr>
          <p:cNvPr id="65" name="Palantir Logo_White.pdf" descr="Palantir Logo_White.pdf"/>
          <p:cNvPicPr>
            <a:picLocks noChangeAspect="1"/>
          </p:cNvPicPr>
          <p:nvPr/>
        </p:nvPicPr>
        <p:blipFill>
          <a:blip r:embed="rId2"/>
          <a:srcRect l="393" r="393"/>
          <a:stretch>
            <a:fillRect/>
          </a:stretch>
        </p:blipFill>
        <p:spPr>
          <a:xfrm>
            <a:off x="329354" y="496711"/>
            <a:ext cx="762616" cy="184130"/>
          </a:xfrm>
          <a:prstGeom prst="rect">
            <a:avLst/>
          </a:prstGeom>
          <a:ln w="12700">
            <a:miter lim="400000"/>
          </a:ln>
        </p:spPr>
      </p:pic>
      <p:sp>
        <p:nvSpPr>
          <p:cNvPr id="11" name="Line">
            <a:extLst>
              <a:ext uri="{FF2B5EF4-FFF2-40B4-BE49-F238E27FC236}">
                <a16:creationId xmlns:a16="http://schemas.microsoft.com/office/drawing/2014/main" id="{770DFFE3-042C-E54B-AA9D-7C96170AF801}"/>
              </a:ext>
            </a:extLst>
          </p:cNvPr>
          <p:cNvSpPr/>
          <p:nvPr/>
        </p:nvSpPr>
        <p:spPr>
          <a:xfrm>
            <a:off x="329354" y="366537"/>
            <a:ext cx="1270494" cy="0"/>
          </a:xfrm>
          <a:prstGeom prst="line">
            <a:avLst/>
          </a:prstGeom>
          <a:ln w="6350">
            <a:solidFill>
              <a:schemeClr val="bg1"/>
            </a:solidFill>
            <a:miter/>
          </a:ln>
        </p:spPr>
        <p:txBody>
          <a:bodyPr lIns="45718" tIns="45718" rIns="45718" bIns="45718"/>
          <a:lstStyle/>
          <a:p>
            <a:endParaRPr/>
          </a:p>
        </p:txBody>
      </p:sp>
      <p:pic>
        <p:nvPicPr>
          <p:cNvPr id="12" name="Picture 2">
            <a:extLst>
              <a:ext uri="{FF2B5EF4-FFF2-40B4-BE49-F238E27FC236}">
                <a16:creationId xmlns:a16="http://schemas.microsoft.com/office/drawing/2014/main" id="{D93ECA51-F293-024C-9617-E70FDE1BA3D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43455"/>
          <a:stretch/>
        </p:blipFill>
        <p:spPr bwMode="auto">
          <a:xfrm>
            <a:off x="1825130" y="3862342"/>
            <a:ext cx="4683059" cy="4576166"/>
          </a:xfrm>
          <a:prstGeom prst="roundRect">
            <a:avLst>
              <a:gd name="adj" fmla="val 3886"/>
            </a:avLst>
          </a:prstGeom>
          <a:solidFill>
            <a:srgbClr val="1E2124"/>
          </a:solidFill>
          <a:ln>
            <a:noFill/>
          </a:ln>
          <a:effectLst>
            <a:reflection blurRad="12700" stA="38000" endPos="28000" dist="5000" dir="5400000" sy="-100000" algn="bl" rotWithShape="0"/>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lide Number"/>
          <p:cNvSpPr txBox="1">
            <a:spLocks noGrp="1"/>
          </p:cNvSpPr>
          <p:nvPr>
            <p:ph type="sldNum" sz="quarter" idx="2"/>
          </p:nvPr>
        </p:nvSpPr>
        <p:spPr>
          <a:xfrm>
            <a:off x="6374682" y="8674878"/>
            <a:ext cx="153963"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a:t>
            </a:fld>
            <a:endParaRPr/>
          </a:p>
        </p:txBody>
      </p:sp>
      <p:sp>
        <p:nvSpPr>
          <p:cNvPr id="400" name="Line"/>
          <p:cNvSpPr/>
          <p:nvPr/>
        </p:nvSpPr>
        <p:spPr>
          <a:xfrm>
            <a:off x="329354" y="366536"/>
            <a:ext cx="6199292" cy="1"/>
          </a:xfrm>
          <a:prstGeom prst="line">
            <a:avLst/>
          </a:prstGeom>
          <a:ln w="6350">
            <a:solidFill>
              <a:srgbClr val="1E2124"/>
            </a:solidFill>
            <a:miter/>
          </a:ln>
        </p:spPr>
        <p:txBody>
          <a:bodyPr lIns="45718" tIns="45718" rIns="45718" bIns="45718"/>
          <a:lstStyle/>
          <a:p>
            <a:endParaRPr/>
          </a:p>
        </p:txBody>
      </p:sp>
      <p:sp>
        <p:nvSpPr>
          <p:cNvPr id="402" name="Line"/>
          <p:cNvSpPr/>
          <p:nvPr/>
        </p:nvSpPr>
        <p:spPr>
          <a:xfrm>
            <a:off x="329354" y="974945"/>
            <a:ext cx="6199292" cy="1"/>
          </a:xfrm>
          <a:prstGeom prst="line">
            <a:avLst/>
          </a:prstGeom>
          <a:ln w="6350">
            <a:solidFill>
              <a:srgbClr val="1E2124"/>
            </a:solidFill>
            <a:miter/>
          </a:ln>
        </p:spPr>
        <p:txBody>
          <a:bodyPr lIns="45718" tIns="45718" rIns="45718" bIns="45718"/>
          <a:lstStyle/>
          <a:p>
            <a:endParaRPr/>
          </a:p>
        </p:txBody>
      </p:sp>
      <p:pic>
        <p:nvPicPr>
          <p:cNvPr id="405" name="Palantir-Logo-72dpi.png" descr="Palantir-Logo-72dpi.png"/>
          <p:cNvPicPr>
            <a:picLocks noChangeAspect="1"/>
          </p:cNvPicPr>
          <p:nvPr/>
        </p:nvPicPr>
        <p:blipFill>
          <a:blip r:embed="rId3"/>
          <a:stretch>
            <a:fillRect/>
          </a:stretch>
        </p:blipFill>
        <p:spPr>
          <a:xfrm>
            <a:off x="329354" y="8657046"/>
            <a:ext cx="635247" cy="153378"/>
          </a:xfrm>
          <a:prstGeom prst="rect">
            <a:avLst/>
          </a:prstGeom>
          <a:ln w="12700">
            <a:miter lim="400000"/>
          </a:ln>
        </p:spPr>
      </p:pic>
      <p:sp>
        <p:nvSpPr>
          <p:cNvPr id="414" name="Supporting info can go here // 10pt"/>
          <p:cNvSpPr txBox="1"/>
          <p:nvPr/>
        </p:nvSpPr>
        <p:spPr>
          <a:xfrm>
            <a:off x="329354" y="6253737"/>
            <a:ext cx="1270494" cy="179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1425786">
              <a:defRPr sz="1000" spc="-27">
                <a:solidFill>
                  <a:srgbClr val="A7A7A7"/>
                </a:solidFill>
              </a:defRPr>
            </a:lvl1pPr>
          </a:lstStyle>
          <a:p>
            <a:endParaRPr dirty="0"/>
          </a:p>
        </p:txBody>
      </p:sp>
      <p:sp>
        <p:nvSpPr>
          <p:cNvPr id="415" name="Copyright © 2020 Palantir Technologies Inc. (&quot;Palantir&quot;). All right reserved. The information in this document is proprietary and confidential, and includes certain Palantir trade secrets. Unauthorized disclosure to any third party is strictly prohibited. The content provided herein is provided for informational purposes only and shall not create a warranty of any kind."/>
          <p:cNvSpPr txBox="1"/>
          <p:nvPr/>
        </p:nvSpPr>
        <p:spPr>
          <a:xfrm>
            <a:off x="1853354" y="8613310"/>
            <a:ext cx="4193935" cy="296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914400">
              <a:lnSpc>
                <a:spcPct val="110000"/>
              </a:lnSpc>
              <a:defRPr sz="600">
                <a:solidFill>
                  <a:srgbClr val="DBDBDB"/>
                </a:solidFill>
              </a:defRPr>
            </a:lvl1pPr>
          </a:lstStyle>
          <a:p>
            <a:r>
              <a:rPr lang="en-US" dirty="0"/>
              <a:t>Copyright © 2021 Palantir Technologies Inc. and affiliates (“Palantir”). All rights reserved. The information in this document is proprietary and provided for informational purposes only and shall not create a warranty of any kind. Any data contained herein is notional and for demonstration purposes only.</a:t>
            </a:r>
          </a:p>
        </p:txBody>
      </p:sp>
      <p:pic>
        <p:nvPicPr>
          <p:cNvPr id="416" name="Palantir-Logo-72dpi.png" descr="Palantir-Logo-72dpi.png"/>
          <p:cNvPicPr>
            <a:picLocks noChangeAspect="1"/>
          </p:cNvPicPr>
          <p:nvPr/>
        </p:nvPicPr>
        <p:blipFill>
          <a:blip r:embed="rId3"/>
          <a:srcRect r="80547"/>
          <a:stretch>
            <a:fillRect/>
          </a:stretch>
        </p:blipFill>
        <p:spPr>
          <a:xfrm>
            <a:off x="6380301" y="496711"/>
            <a:ext cx="148196" cy="183938"/>
          </a:xfrm>
          <a:prstGeom prst="rect">
            <a:avLst/>
          </a:prstGeom>
          <a:ln w="12700">
            <a:miter lim="400000"/>
          </a:ln>
        </p:spPr>
      </p:pic>
      <p:sp>
        <p:nvSpPr>
          <p:cNvPr id="23" name="Body copy goes here // 11pt. Lorem ipsum dolor sit amet, consectetur adipiscing elit, sed do eiusmod tempor incididunt ut labore et dolore magna aliqua. Mi bibendum neque egestas congue quisque. Mollis nunc sed id semper risus in hendrerit gravida rutrum. Gravida neque convallis a cras. Mi quis hendrerit dolor magna eget est lorem.…">
            <a:extLst>
              <a:ext uri="{FF2B5EF4-FFF2-40B4-BE49-F238E27FC236}">
                <a16:creationId xmlns:a16="http://schemas.microsoft.com/office/drawing/2014/main" id="{D9F71826-1532-1F42-A4CF-24699A20DEAD}"/>
              </a:ext>
            </a:extLst>
          </p:cNvPr>
          <p:cNvSpPr txBox="1"/>
          <p:nvPr/>
        </p:nvSpPr>
        <p:spPr>
          <a:xfrm>
            <a:off x="1856232" y="1225296"/>
            <a:ext cx="4672584" cy="39643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548640" lvl="1" indent="-146304">
              <a:spcBef>
                <a:spcPts val="600"/>
              </a:spcBef>
              <a:buFont typeface="Arial" panose="020B0604020202020204" pitchFamily="34" charset="0"/>
              <a:buChar char="•"/>
            </a:pPr>
            <a:r>
              <a:rPr lang="en-US" sz="1050" u="sng" dirty="0"/>
              <a:t>Differences between datasets</a:t>
            </a:r>
            <a:r>
              <a:rPr lang="en-US" sz="1050" dirty="0"/>
              <a:t> - Another workflow built into Foundry is the ability to take two datasets and automatically find the differences between two. For instance, if there are any fields that exist in an upstream dataset and are missing in the corresponding downstream dataset and have minimal transformations applied to it, this might suggest some type of issue in the transformations or logic preparation between the two versions which would require investigation. This is particularly helpful when checking code transformations along the pipeline to make sure no data is dropped or lost.</a:t>
            </a:r>
          </a:p>
          <a:p>
            <a:pPr marL="365760" lvl="1" indent="-182880">
              <a:spcBef>
                <a:spcPts val="600"/>
              </a:spcBef>
              <a:buFont typeface="Courier New" panose="02070309020205020404" pitchFamily="49" charset="0"/>
              <a:buChar char="o"/>
            </a:pPr>
            <a:r>
              <a:rPr lang="en-US" sz="1050" dirty="0"/>
              <a:t>Inspecting data quality should be straightforward and easy for the data engineer who is preparing the data. Ensuring that these types of checks are part of the data pipeline preparation helps track the integrity of the data end-to-end. Access to tools that are purpose-built for this type of analysis speeds up development significantly. </a:t>
            </a:r>
            <a:endParaRPr lang="en-US" sz="1050" b="1" dirty="0"/>
          </a:p>
          <a:p>
            <a:pPr marL="458788" lvl="1"/>
            <a:endParaRPr lang="en-US" sz="1050" dirty="0"/>
          </a:p>
          <a:p>
            <a:pPr marL="744538" lvl="1" indent="-285750">
              <a:buFont typeface="Arial" panose="020B0604020202020204" pitchFamily="34" charset="0"/>
              <a:buChar char="•"/>
            </a:pPr>
            <a:endParaRPr lang="en-US" sz="1050" dirty="0"/>
          </a:p>
          <a:p>
            <a:pPr lvl="6" defTabSz="1425786">
              <a:spcBef>
                <a:spcPts val="1000"/>
              </a:spcBef>
              <a:defRPr sz="1100" spc="-30">
                <a:solidFill>
                  <a:srgbClr val="1E2124"/>
                </a:solidFill>
              </a:defRPr>
            </a:pPr>
            <a:br>
              <a:rPr lang="en-US" sz="1050" dirty="0"/>
            </a:br>
            <a:endParaRPr lang="en-US" sz="1050" dirty="0"/>
          </a:p>
        </p:txBody>
      </p:sp>
      <p:sp>
        <p:nvSpPr>
          <p:cNvPr id="14" name="Body copy goes here // 11pt. Lorem ipsum dolor sit amet, consectetur adipiscing elit, sed do eiusmod tempor incididunt ut labore et dolore magna aliqua. Mi bibendum neque egestas congue quisque. Mollis nunc sed id semper risus in hendrerit gravida rutrum. Gravida neque convallis a cras. Mi quis hendrerit dolor magna eget est lorem.…">
            <a:extLst>
              <a:ext uri="{FF2B5EF4-FFF2-40B4-BE49-F238E27FC236}">
                <a16:creationId xmlns:a16="http://schemas.microsoft.com/office/drawing/2014/main" id="{69F3345A-8A66-C845-A1D6-89067E2553D4}"/>
              </a:ext>
            </a:extLst>
          </p:cNvPr>
          <p:cNvSpPr txBox="1"/>
          <p:nvPr/>
        </p:nvSpPr>
        <p:spPr>
          <a:xfrm>
            <a:off x="6858000" y="1486822"/>
            <a:ext cx="4378421" cy="1971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744538" lvl="1" indent="-285750">
              <a:buFont typeface="Arial" panose="020B0604020202020204" pitchFamily="34" charset="0"/>
              <a:buChar char="•"/>
            </a:pPr>
            <a:endParaRPr sz="1100" dirty="0"/>
          </a:p>
        </p:txBody>
      </p:sp>
      <p:sp>
        <p:nvSpPr>
          <p:cNvPr id="15" name="Line">
            <a:extLst>
              <a:ext uri="{FF2B5EF4-FFF2-40B4-BE49-F238E27FC236}">
                <a16:creationId xmlns:a16="http://schemas.microsoft.com/office/drawing/2014/main" id="{B72229DA-3551-7C48-B149-6A2DA4822F38}"/>
              </a:ext>
            </a:extLst>
          </p:cNvPr>
          <p:cNvSpPr/>
          <p:nvPr/>
        </p:nvSpPr>
        <p:spPr>
          <a:xfrm>
            <a:off x="329204" y="4640523"/>
            <a:ext cx="6199292" cy="1"/>
          </a:xfrm>
          <a:prstGeom prst="line">
            <a:avLst/>
          </a:prstGeom>
          <a:ln w="6350">
            <a:solidFill>
              <a:srgbClr val="A7A7A7"/>
            </a:solidFill>
            <a:miter/>
          </a:ln>
        </p:spPr>
        <p:txBody>
          <a:bodyPr lIns="45718" tIns="45718" rIns="45718" bIns="45718"/>
          <a:lstStyle/>
          <a:p>
            <a:endParaRPr/>
          </a:p>
        </p:txBody>
      </p:sp>
      <p:sp>
        <p:nvSpPr>
          <p:cNvPr id="16" name="Supporting info can go here // 10pt">
            <a:extLst>
              <a:ext uri="{FF2B5EF4-FFF2-40B4-BE49-F238E27FC236}">
                <a16:creationId xmlns:a16="http://schemas.microsoft.com/office/drawing/2014/main" id="{52DBF42A-9AA8-F844-AF9A-893A3B91FFB5}"/>
              </a:ext>
            </a:extLst>
          </p:cNvPr>
          <p:cNvSpPr txBox="1"/>
          <p:nvPr/>
        </p:nvSpPr>
        <p:spPr>
          <a:xfrm>
            <a:off x="329354" y="1225296"/>
            <a:ext cx="1270494" cy="3792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1425786">
              <a:defRPr sz="1000" spc="-27">
                <a:solidFill>
                  <a:srgbClr val="A7A7A7"/>
                </a:solidFill>
              </a:defRPr>
            </a:lvl1pPr>
          </a:lstStyle>
          <a:p>
            <a:r>
              <a:rPr lang="en-US" dirty="0"/>
              <a:t>Ad hoc analyses for comparison (continued)</a:t>
            </a:r>
          </a:p>
        </p:txBody>
      </p:sp>
      <p:sp>
        <p:nvSpPr>
          <p:cNvPr id="17" name="White Paper Title Goes Here // 10pt">
            <a:extLst>
              <a:ext uri="{FF2B5EF4-FFF2-40B4-BE49-F238E27FC236}">
                <a16:creationId xmlns:a16="http://schemas.microsoft.com/office/drawing/2014/main" id="{5CE21FAA-DC7D-074B-A619-4C2638C1F4F9}"/>
              </a:ext>
            </a:extLst>
          </p:cNvPr>
          <p:cNvSpPr txBox="1"/>
          <p:nvPr/>
        </p:nvSpPr>
        <p:spPr>
          <a:xfrm>
            <a:off x="329354" y="490361"/>
            <a:ext cx="4100931" cy="156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defTabSz="1425786">
              <a:lnSpc>
                <a:spcPct val="110000"/>
              </a:lnSpc>
              <a:defRPr sz="1000" spc="-17">
                <a:solidFill>
                  <a:srgbClr val="1E2124"/>
                </a:solidFill>
              </a:defRPr>
            </a:lvl1pPr>
          </a:lstStyle>
          <a:p>
            <a:r>
              <a:rPr lang="en-US" dirty="0"/>
              <a:t>Trust in Data | Strategies to manage data quality, integrity, and transparency</a:t>
            </a:r>
            <a:endParaRPr dirty="0"/>
          </a:p>
        </p:txBody>
      </p:sp>
    </p:spTree>
    <p:extLst>
      <p:ext uri="{BB962C8B-B14F-4D97-AF65-F5344CB8AC3E}">
        <p14:creationId xmlns:p14="http://schemas.microsoft.com/office/powerpoint/2010/main" val="351534838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lide Number"/>
          <p:cNvSpPr txBox="1">
            <a:spLocks noGrp="1"/>
          </p:cNvSpPr>
          <p:nvPr>
            <p:ph type="sldNum" sz="quarter" idx="2"/>
          </p:nvPr>
        </p:nvSpPr>
        <p:spPr>
          <a:xfrm>
            <a:off x="6374682" y="8674878"/>
            <a:ext cx="153963"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11</a:t>
            </a:fld>
            <a:endParaRPr/>
          </a:p>
        </p:txBody>
      </p:sp>
      <p:sp>
        <p:nvSpPr>
          <p:cNvPr id="400" name="Line"/>
          <p:cNvSpPr/>
          <p:nvPr/>
        </p:nvSpPr>
        <p:spPr>
          <a:xfrm>
            <a:off x="329354" y="366536"/>
            <a:ext cx="6199292" cy="1"/>
          </a:xfrm>
          <a:prstGeom prst="line">
            <a:avLst/>
          </a:prstGeom>
          <a:ln w="6350">
            <a:solidFill>
              <a:srgbClr val="1E2124"/>
            </a:solidFill>
            <a:miter/>
          </a:ln>
        </p:spPr>
        <p:txBody>
          <a:bodyPr lIns="45718" tIns="45718" rIns="45718" bIns="45718"/>
          <a:lstStyle/>
          <a:p>
            <a:endParaRPr/>
          </a:p>
        </p:txBody>
      </p:sp>
      <p:sp>
        <p:nvSpPr>
          <p:cNvPr id="402" name="Line"/>
          <p:cNvSpPr/>
          <p:nvPr/>
        </p:nvSpPr>
        <p:spPr>
          <a:xfrm>
            <a:off x="329354" y="974945"/>
            <a:ext cx="6199292" cy="1"/>
          </a:xfrm>
          <a:prstGeom prst="line">
            <a:avLst/>
          </a:prstGeom>
          <a:ln w="6350">
            <a:solidFill>
              <a:srgbClr val="1E2124"/>
            </a:solidFill>
            <a:miter/>
          </a:ln>
        </p:spPr>
        <p:txBody>
          <a:bodyPr lIns="45718" tIns="45718" rIns="45718" bIns="45718"/>
          <a:lstStyle/>
          <a:p>
            <a:endParaRPr/>
          </a:p>
        </p:txBody>
      </p:sp>
      <p:pic>
        <p:nvPicPr>
          <p:cNvPr id="405" name="Palantir-Logo-72dpi.png" descr="Palantir-Logo-72dpi.png"/>
          <p:cNvPicPr>
            <a:picLocks noChangeAspect="1"/>
          </p:cNvPicPr>
          <p:nvPr/>
        </p:nvPicPr>
        <p:blipFill>
          <a:blip r:embed="rId3"/>
          <a:stretch>
            <a:fillRect/>
          </a:stretch>
        </p:blipFill>
        <p:spPr>
          <a:xfrm>
            <a:off x="329354" y="8657046"/>
            <a:ext cx="635247" cy="153378"/>
          </a:xfrm>
          <a:prstGeom prst="rect">
            <a:avLst/>
          </a:prstGeom>
          <a:ln w="12700">
            <a:miter lim="400000"/>
          </a:ln>
        </p:spPr>
      </p:pic>
      <p:sp>
        <p:nvSpPr>
          <p:cNvPr id="414" name="Supporting info can go here // 10pt"/>
          <p:cNvSpPr txBox="1"/>
          <p:nvPr/>
        </p:nvSpPr>
        <p:spPr>
          <a:xfrm>
            <a:off x="329354" y="6253737"/>
            <a:ext cx="1270494" cy="179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1425786">
              <a:defRPr sz="1000" spc="-27">
                <a:solidFill>
                  <a:srgbClr val="A7A7A7"/>
                </a:solidFill>
              </a:defRPr>
            </a:lvl1pPr>
          </a:lstStyle>
          <a:p>
            <a:endParaRPr dirty="0"/>
          </a:p>
        </p:txBody>
      </p:sp>
      <p:sp>
        <p:nvSpPr>
          <p:cNvPr id="415" name="Copyright © 2020 Palantir Technologies Inc. (&quot;Palantir&quot;). All right reserved. The information in this document is proprietary and confidential, and includes certain Palantir trade secrets. Unauthorized disclosure to any third party is strictly prohibited. The content provided herein is provided for informational purposes only and shall not create a warranty of any kind."/>
          <p:cNvSpPr txBox="1"/>
          <p:nvPr/>
        </p:nvSpPr>
        <p:spPr>
          <a:xfrm>
            <a:off x="1853354" y="8613310"/>
            <a:ext cx="4193935" cy="296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914400">
              <a:lnSpc>
                <a:spcPct val="110000"/>
              </a:lnSpc>
              <a:defRPr sz="600">
                <a:solidFill>
                  <a:srgbClr val="DBDBDB"/>
                </a:solidFill>
              </a:defRPr>
            </a:lvl1pPr>
          </a:lstStyle>
          <a:p>
            <a:r>
              <a:rPr lang="en-US" dirty="0"/>
              <a:t>Copyright © 2021 Palantir Technologies Inc. and affiliates (“Palantir”). All rights reserved. The information in this document is proprietary and provided for informational purposes only and shall not create a warranty of any kind. Any data contained herein is notional and for demonstration purposes only.</a:t>
            </a:r>
          </a:p>
        </p:txBody>
      </p:sp>
      <p:pic>
        <p:nvPicPr>
          <p:cNvPr id="416" name="Palantir-Logo-72dpi.png" descr="Palantir-Logo-72dpi.png"/>
          <p:cNvPicPr>
            <a:picLocks noChangeAspect="1"/>
          </p:cNvPicPr>
          <p:nvPr/>
        </p:nvPicPr>
        <p:blipFill>
          <a:blip r:embed="rId3"/>
          <a:srcRect r="80547"/>
          <a:stretch>
            <a:fillRect/>
          </a:stretch>
        </p:blipFill>
        <p:spPr>
          <a:xfrm>
            <a:off x="6380301" y="496711"/>
            <a:ext cx="148196" cy="183938"/>
          </a:xfrm>
          <a:prstGeom prst="rect">
            <a:avLst/>
          </a:prstGeom>
          <a:ln w="12700">
            <a:miter lim="400000"/>
          </a:ln>
        </p:spPr>
      </p:pic>
      <p:sp>
        <p:nvSpPr>
          <p:cNvPr id="23" name="Body copy goes here // 11pt. Lorem ipsum dolor sit amet, consectetur adipiscing elit, sed do eiusmod tempor incididunt ut labore et dolore magna aliqua. Mi bibendum neque egestas congue quisque. Mollis nunc sed id semper risus in hendrerit gravida rutrum. Gravida neque convallis a cras. Mi quis hendrerit dolor magna eget est lorem.…">
            <a:extLst>
              <a:ext uri="{FF2B5EF4-FFF2-40B4-BE49-F238E27FC236}">
                <a16:creationId xmlns:a16="http://schemas.microsoft.com/office/drawing/2014/main" id="{D9F71826-1532-1F42-A4CF-24699A20DEAD}"/>
              </a:ext>
            </a:extLst>
          </p:cNvPr>
          <p:cNvSpPr txBox="1"/>
          <p:nvPr/>
        </p:nvSpPr>
        <p:spPr>
          <a:xfrm>
            <a:off x="1856232" y="2708112"/>
            <a:ext cx="4672584" cy="23351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171450" indent="-171450" defTabSz="1425786">
              <a:spcBef>
                <a:spcPts val="1000"/>
              </a:spcBef>
              <a:buFont typeface="Arial" panose="020B0604020202020204" pitchFamily="34" charset="0"/>
              <a:buChar char="•"/>
              <a:defRPr sz="1100" spc="-30">
                <a:solidFill>
                  <a:srgbClr val="1E2124"/>
                </a:solidFill>
              </a:defRPr>
            </a:pPr>
            <a:r>
              <a:rPr lang="en-US" sz="1050" b="1" dirty="0"/>
              <a:t>Data Source Trackers and Data Catalogs: </a:t>
            </a:r>
            <a:r>
              <a:rPr lang="en-US" sz="1050" dirty="0"/>
              <a:t>Foundry allows users to explore permissioned data across the enterprise. Giving users visibility into what is in their data asset is key to establishing a baseline of trust and context on the platform. Foundry not only provides visibility into what data is on the platform, but also for critical metadata such as descriptions, classifications, and data handling and sharing guidance.</a:t>
            </a:r>
          </a:p>
          <a:p>
            <a:pPr marL="171450" indent="-171450" defTabSz="1425786">
              <a:spcBef>
                <a:spcPts val="1000"/>
              </a:spcBef>
              <a:buFont typeface="Arial" panose="020B0604020202020204" pitchFamily="34" charset="0"/>
              <a:buChar char="•"/>
              <a:defRPr sz="1100" spc="-30">
                <a:solidFill>
                  <a:srgbClr val="1E2124"/>
                </a:solidFill>
              </a:defRPr>
            </a:pPr>
            <a:endParaRPr lang="en-US" sz="1050" i="1" dirty="0"/>
          </a:p>
          <a:p>
            <a:pPr defTabSz="1425786">
              <a:spcBef>
                <a:spcPts val="1000"/>
              </a:spcBef>
              <a:defRPr sz="1100" spc="-30">
                <a:solidFill>
                  <a:srgbClr val="1E2124"/>
                </a:solidFill>
              </a:defRPr>
            </a:pPr>
            <a:br>
              <a:rPr lang="en-US" sz="1050" dirty="0"/>
            </a:br>
            <a:br>
              <a:rPr lang="en-US" sz="1050" dirty="0"/>
            </a:br>
            <a:endParaRPr sz="1050" dirty="0"/>
          </a:p>
        </p:txBody>
      </p:sp>
      <p:pic>
        <p:nvPicPr>
          <p:cNvPr id="5" name="Picture 4">
            <a:extLst>
              <a:ext uri="{FF2B5EF4-FFF2-40B4-BE49-F238E27FC236}">
                <a16:creationId xmlns:a16="http://schemas.microsoft.com/office/drawing/2014/main" id="{D9C9A0DE-61D2-FD4C-B554-D2162208E3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2924" y="4091942"/>
            <a:ext cx="3372371" cy="791968"/>
          </a:xfrm>
          <a:prstGeom prst="rect">
            <a:avLst/>
          </a:prstGeom>
          <a:ln>
            <a:solidFill>
              <a:schemeClr val="tx2"/>
            </a:solidFill>
          </a:ln>
        </p:spPr>
      </p:pic>
      <p:sp>
        <p:nvSpPr>
          <p:cNvPr id="16" name="Body copy goes here // 11pt. Lorem ipsum dolor sit amet, consectetur adipiscing elit, sed do eiusmod tempor incididunt ut labore et dolore magna aliqua. Mi bibendum neque egestas congue quisque. Mollis nunc sed id semper risus in hendrerit gravida rutrum. Gravida neque convallis a cras. Mi quis hendrerit dolor magna eget est lorem.…">
            <a:extLst>
              <a:ext uri="{FF2B5EF4-FFF2-40B4-BE49-F238E27FC236}">
                <a16:creationId xmlns:a16="http://schemas.microsoft.com/office/drawing/2014/main" id="{DAA8658F-2953-0248-9E9E-8B33BAE8A3C7}"/>
              </a:ext>
            </a:extLst>
          </p:cNvPr>
          <p:cNvSpPr txBox="1"/>
          <p:nvPr/>
        </p:nvSpPr>
        <p:spPr>
          <a:xfrm>
            <a:off x="1856232" y="4555406"/>
            <a:ext cx="4672584" cy="49584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defTabSz="1425786">
              <a:spcBef>
                <a:spcPts val="600"/>
              </a:spcBef>
              <a:defRPr sz="1100" spc="-30">
                <a:solidFill>
                  <a:srgbClr val="1E2124"/>
                </a:solidFill>
              </a:defRPr>
            </a:pPr>
            <a:br>
              <a:rPr lang="en-US" sz="1050" dirty="0"/>
            </a:br>
            <a:endParaRPr lang="en-US" sz="1050" dirty="0"/>
          </a:p>
          <a:p>
            <a:pPr marL="365760" lvl="7" indent="-182880">
              <a:spcBef>
                <a:spcPts val="600"/>
              </a:spcBef>
              <a:buFont typeface="Courier New" panose="02070309020205020404" pitchFamily="49" charset="0"/>
              <a:buChar char="o"/>
            </a:pPr>
            <a:r>
              <a:rPr lang="en-US" sz="1050" dirty="0"/>
              <a:t>When users encounter any integrated data system, their first questions often seek to understand what data is available. For instance: </a:t>
            </a:r>
            <a:endParaRPr lang="en-US" sz="1050" b="1" dirty="0"/>
          </a:p>
          <a:p>
            <a:pPr marL="548640" lvl="1" indent="-146304">
              <a:spcBef>
                <a:spcPts val="600"/>
              </a:spcBef>
              <a:buFont typeface="Arial" panose="020B0604020202020204" pitchFamily="34" charset="0"/>
              <a:buChar char="•"/>
            </a:pPr>
            <a:r>
              <a:rPr lang="en-US" sz="1050" u="sng" dirty="0"/>
              <a:t>“What data is in here?”</a:t>
            </a:r>
            <a:r>
              <a:rPr lang="en-US" sz="1050" dirty="0"/>
              <a:t> - In many Foundry instances, there is a configured data source tracker or curated data search tool to help users find and surface the data they need. Whether tagging data by topic or project labels, these tools are made for users to facilitate faster search and discovery within the platform. These provide critical context (e.g., data owners, data descriptions, data restrictions) to orient users quickly.</a:t>
            </a:r>
          </a:p>
          <a:p>
            <a:pPr marL="548640" lvl="1" indent="-146304">
              <a:spcBef>
                <a:spcPts val="600"/>
              </a:spcBef>
              <a:buFont typeface="Arial" panose="020B0604020202020204" pitchFamily="34" charset="0"/>
              <a:buChar char="•"/>
            </a:pPr>
            <a:r>
              <a:rPr lang="en-US" sz="1050" u="sng" dirty="0"/>
              <a:t>“Where is the data I’m looking for?” </a:t>
            </a:r>
            <a:r>
              <a:rPr lang="en-US" sz="1050" dirty="0"/>
              <a:t>- Foundry also allows teams to configure data catalogs or surface “verified” datasets to users to quickly jump to analysis-ready datasets. This helps ensure users do not get lost in the sea of interim datasets before arriving at the latest version the user needs. Curating these sets of data by user group enables users to sign-in and immediately start analyzing and working with the data they need. </a:t>
            </a:r>
          </a:p>
          <a:p>
            <a:pPr marL="744538" lvl="1" indent="-285750">
              <a:buFont typeface="Arial" panose="020B0604020202020204" pitchFamily="34" charset="0"/>
              <a:buChar char="•"/>
            </a:pPr>
            <a:endParaRPr lang="en-US" sz="1050" dirty="0"/>
          </a:p>
          <a:p>
            <a:pPr marL="744538" lvl="1" indent="-285750">
              <a:buFont typeface="Arial" panose="020B0604020202020204" pitchFamily="34" charset="0"/>
              <a:buChar char="•"/>
            </a:pPr>
            <a:endParaRPr lang="en-US" sz="1050" dirty="0"/>
          </a:p>
          <a:p>
            <a:pPr lvl="6" defTabSz="1425786">
              <a:spcBef>
                <a:spcPts val="1000"/>
              </a:spcBef>
              <a:defRPr sz="1100" spc="-30">
                <a:solidFill>
                  <a:srgbClr val="1E2124"/>
                </a:solidFill>
              </a:defRPr>
            </a:pPr>
            <a:br>
              <a:rPr lang="en-US" sz="1050" dirty="0"/>
            </a:br>
            <a:endParaRPr sz="1050" dirty="0"/>
          </a:p>
        </p:txBody>
      </p:sp>
      <p:sp>
        <p:nvSpPr>
          <p:cNvPr id="14" name="White Paper Title Goes Here // 10pt">
            <a:extLst>
              <a:ext uri="{FF2B5EF4-FFF2-40B4-BE49-F238E27FC236}">
                <a16:creationId xmlns:a16="http://schemas.microsoft.com/office/drawing/2014/main" id="{85195EA4-4BA5-5346-8126-B7062C110988}"/>
              </a:ext>
            </a:extLst>
          </p:cNvPr>
          <p:cNvSpPr txBox="1"/>
          <p:nvPr/>
        </p:nvSpPr>
        <p:spPr>
          <a:xfrm>
            <a:off x="329354" y="490361"/>
            <a:ext cx="4100931" cy="156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defTabSz="1425786">
              <a:lnSpc>
                <a:spcPct val="110000"/>
              </a:lnSpc>
              <a:defRPr sz="1000" spc="-17">
                <a:solidFill>
                  <a:srgbClr val="1E2124"/>
                </a:solidFill>
              </a:defRPr>
            </a:lvl1pPr>
          </a:lstStyle>
          <a:p>
            <a:r>
              <a:rPr lang="en-US" dirty="0"/>
              <a:t>Trust in Data | Strategies to manage data quality, integrity, and transparency</a:t>
            </a:r>
            <a:endParaRPr dirty="0"/>
          </a:p>
        </p:txBody>
      </p:sp>
      <p:sp>
        <p:nvSpPr>
          <p:cNvPr id="15" name="Section Title Goes Here // 18pt">
            <a:extLst>
              <a:ext uri="{FF2B5EF4-FFF2-40B4-BE49-F238E27FC236}">
                <a16:creationId xmlns:a16="http://schemas.microsoft.com/office/drawing/2014/main" id="{CBA690F6-830E-944C-8A3D-EFF982268021}"/>
              </a:ext>
            </a:extLst>
          </p:cNvPr>
          <p:cNvSpPr txBox="1"/>
          <p:nvPr/>
        </p:nvSpPr>
        <p:spPr>
          <a:xfrm>
            <a:off x="329184" y="1097280"/>
            <a:ext cx="6322244" cy="322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defTabSz="1425786">
              <a:defRPr sz="1800" spc="-50">
                <a:solidFill>
                  <a:srgbClr val="1E2124"/>
                </a:solidFill>
              </a:defRPr>
            </a:lvl1pPr>
          </a:lstStyle>
          <a:p>
            <a:r>
              <a:rPr lang="en-US" dirty="0"/>
              <a:t>Data quality, integrity, and transparency for consumers in Foundry</a:t>
            </a:r>
            <a:endParaRPr dirty="0"/>
          </a:p>
        </p:txBody>
      </p:sp>
      <p:sp>
        <p:nvSpPr>
          <p:cNvPr id="17" name="Body copy goes here // 11pt. Lorem ipsum dolor sit amet, consectetur adipiscing elit, sed do eiusmod tempor incididunt ut labore et dolore magna aliqua. Mi bibendum neque egestas congue quisque. Mollis nunc sed id semper risus in hendrerit gravida rutrum. Gravida neque convallis a cras. Mi quis hendrerit dolor magna eget est lorem.…">
            <a:extLst>
              <a:ext uri="{FF2B5EF4-FFF2-40B4-BE49-F238E27FC236}">
                <a16:creationId xmlns:a16="http://schemas.microsoft.com/office/drawing/2014/main" id="{5924D047-E78F-5A4F-94D2-AD663EBC646E}"/>
              </a:ext>
            </a:extLst>
          </p:cNvPr>
          <p:cNvSpPr txBox="1"/>
          <p:nvPr/>
        </p:nvSpPr>
        <p:spPr>
          <a:xfrm>
            <a:off x="329205" y="1538342"/>
            <a:ext cx="6199292" cy="10284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defTabSz="1425786">
              <a:spcBef>
                <a:spcPts val="1000"/>
              </a:spcBef>
              <a:defRPr sz="1100" spc="-30">
                <a:solidFill>
                  <a:srgbClr val="1E2124"/>
                </a:solidFill>
              </a:defRPr>
            </a:pPr>
            <a:r>
              <a:rPr lang="en-US" sz="1050" dirty="0"/>
              <a:t>Even after methodically validating the data, the work is still not done -- the use and interpretation of data depends on the users, and users vary widely in their approach and needs. Some users are not required or expected to inspect data, others “trust but verify,” and some want to know every step of how the data was prepared. Foundry is designed to meet the needs of many of these user profiles, providing tooling to surface the information critical to their work.</a:t>
            </a:r>
            <a:endParaRPr lang="en-US" sz="1050" i="1" dirty="0"/>
          </a:p>
        </p:txBody>
      </p:sp>
      <p:sp>
        <p:nvSpPr>
          <p:cNvPr id="18" name="Supporting info can go here // 10pt">
            <a:extLst>
              <a:ext uri="{FF2B5EF4-FFF2-40B4-BE49-F238E27FC236}">
                <a16:creationId xmlns:a16="http://schemas.microsoft.com/office/drawing/2014/main" id="{0151F6A2-7CB1-BA43-AE06-DCA77B2D5CE4}"/>
              </a:ext>
            </a:extLst>
          </p:cNvPr>
          <p:cNvSpPr txBox="1"/>
          <p:nvPr/>
        </p:nvSpPr>
        <p:spPr>
          <a:xfrm>
            <a:off x="329354" y="2708112"/>
            <a:ext cx="1270494" cy="3792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1425786">
              <a:defRPr sz="1000" spc="-27">
                <a:solidFill>
                  <a:srgbClr val="A7A7A7"/>
                </a:solidFill>
              </a:defRPr>
            </a:lvl1pPr>
          </a:lstStyle>
          <a:p>
            <a:r>
              <a:rPr lang="en-US" dirty="0"/>
              <a:t>Data source trackers and data catalogs</a:t>
            </a:r>
          </a:p>
        </p:txBody>
      </p:sp>
    </p:spTree>
    <p:extLst>
      <p:ext uri="{BB962C8B-B14F-4D97-AF65-F5344CB8AC3E}">
        <p14:creationId xmlns:p14="http://schemas.microsoft.com/office/powerpoint/2010/main" val="82174844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lide Number"/>
          <p:cNvSpPr txBox="1">
            <a:spLocks noGrp="1"/>
          </p:cNvSpPr>
          <p:nvPr>
            <p:ph type="sldNum" sz="quarter" idx="2"/>
          </p:nvPr>
        </p:nvSpPr>
        <p:spPr>
          <a:xfrm>
            <a:off x="6374682" y="8674878"/>
            <a:ext cx="153963"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12</a:t>
            </a:fld>
            <a:endParaRPr/>
          </a:p>
        </p:txBody>
      </p:sp>
      <p:sp>
        <p:nvSpPr>
          <p:cNvPr id="400" name="Line"/>
          <p:cNvSpPr/>
          <p:nvPr/>
        </p:nvSpPr>
        <p:spPr>
          <a:xfrm>
            <a:off x="329354" y="366536"/>
            <a:ext cx="6199292" cy="1"/>
          </a:xfrm>
          <a:prstGeom prst="line">
            <a:avLst/>
          </a:prstGeom>
          <a:ln w="6350">
            <a:solidFill>
              <a:srgbClr val="1E2124"/>
            </a:solidFill>
            <a:miter/>
          </a:ln>
        </p:spPr>
        <p:txBody>
          <a:bodyPr lIns="45718" tIns="45718" rIns="45718" bIns="45718"/>
          <a:lstStyle/>
          <a:p>
            <a:endParaRPr/>
          </a:p>
        </p:txBody>
      </p:sp>
      <p:sp>
        <p:nvSpPr>
          <p:cNvPr id="402" name="Line"/>
          <p:cNvSpPr/>
          <p:nvPr/>
        </p:nvSpPr>
        <p:spPr>
          <a:xfrm>
            <a:off x="329354" y="974945"/>
            <a:ext cx="6199292" cy="1"/>
          </a:xfrm>
          <a:prstGeom prst="line">
            <a:avLst/>
          </a:prstGeom>
          <a:ln w="6350">
            <a:solidFill>
              <a:srgbClr val="1E2124"/>
            </a:solidFill>
            <a:miter/>
          </a:ln>
        </p:spPr>
        <p:txBody>
          <a:bodyPr lIns="45718" tIns="45718" rIns="45718" bIns="45718"/>
          <a:lstStyle/>
          <a:p>
            <a:endParaRPr/>
          </a:p>
        </p:txBody>
      </p:sp>
      <p:pic>
        <p:nvPicPr>
          <p:cNvPr id="405" name="Palantir-Logo-72dpi.png" descr="Palantir-Logo-72dpi.png"/>
          <p:cNvPicPr>
            <a:picLocks noChangeAspect="1"/>
          </p:cNvPicPr>
          <p:nvPr/>
        </p:nvPicPr>
        <p:blipFill>
          <a:blip r:embed="rId3"/>
          <a:stretch>
            <a:fillRect/>
          </a:stretch>
        </p:blipFill>
        <p:spPr>
          <a:xfrm>
            <a:off x="329354" y="8657046"/>
            <a:ext cx="635247" cy="153378"/>
          </a:xfrm>
          <a:prstGeom prst="rect">
            <a:avLst/>
          </a:prstGeom>
          <a:ln w="12700">
            <a:miter lim="400000"/>
          </a:ln>
        </p:spPr>
      </p:pic>
      <p:sp>
        <p:nvSpPr>
          <p:cNvPr id="414" name="Supporting info can go here // 10pt"/>
          <p:cNvSpPr txBox="1"/>
          <p:nvPr/>
        </p:nvSpPr>
        <p:spPr>
          <a:xfrm>
            <a:off x="329354" y="6253737"/>
            <a:ext cx="1270494" cy="179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1425786">
              <a:defRPr sz="1000" spc="-27">
                <a:solidFill>
                  <a:srgbClr val="A7A7A7"/>
                </a:solidFill>
              </a:defRPr>
            </a:lvl1pPr>
          </a:lstStyle>
          <a:p>
            <a:endParaRPr dirty="0"/>
          </a:p>
        </p:txBody>
      </p:sp>
      <p:sp>
        <p:nvSpPr>
          <p:cNvPr id="415" name="Copyright © 2020 Palantir Technologies Inc. (&quot;Palantir&quot;). All right reserved. The information in this document is proprietary and confidential, and includes certain Palantir trade secrets. Unauthorized disclosure to any third party is strictly prohibited. The content provided herein is provided for informational purposes only and shall not create a warranty of any kind."/>
          <p:cNvSpPr txBox="1"/>
          <p:nvPr/>
        </p:nvSpPr>
        <p:spPr>
          <a:xfrm>
            <a:off x="1853354" y="8613310"/>
            <a:ext cx="4193935" cy="296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914400">
              <a:lnSpc>
                <a:spcPct val="110000"/>
              </a:lnSpc>
              <a:defRPr sz="600">
                <a:solidFill>
                  <a:srgbClr val="DBDBDB"/>
                </a:solidFill>
              </a:defRPr>
            </a:lvl1pPr>
          </a:lstStyle>
          <a:p>
            <a:r>
              <a:rPr lang="en-US" dirty="0"/>
              <a:t>Copyright © 2021 Palantir Technologies Inc. and affiliates (“Palantir”). All rights reserved. The information in this document is proprietary and provided for informational purposes only and shall not create a warranty of any kind. Any data contained herein is notional and for demonstration purposes only.</a:t>
            </a:r>
          </a:p>
        </p:txBody>
      </p:sp>
      <p:pic>
        <p:nvPicPr>
          <p:cNvPr id="416" name="Palantir-Logo-72dpi.png" descr="Palantir-Logo-72dpi.png"/>
          <p:cNvPicPr>
            <a:picLocks noChangeAspect="1"/>
          </p:cNvPicPr>
          <p:nvPr/>
        </p:nvPicPr>
        <p:blipFill>
          <a:blip r:embed="rId3"/>
          <a:srcRect r="80547"/>
          <a:stretch>
            <a:fillRect/>
          </a:stretch>
        </p:blipFill>
        <p:spPr>
          <a:xfrm>
            <a:off x="6380301" y="496711"/>
            <a:ext cx="148196" cy="183938"/>
          </a:xfrm>
          <a:prstGeom prst="rect">
            <a:avLst/>
          </a:prstGeom>
          <a:ln w="12700">
            <a:miter lim="400000"/>
          </a:ln>
        </p:spPr>
      </p:pic>
      <p:sp>
        <p:nvSpPr>
          <p:cNvPr id="23" name="Body copy goes here // 11pt. Lorem ipsum dolor sit amet, consectetur adipiscing elit, sed do eiusmod tempor incididunt ut labore et dolore magna aliqua. Mi bibendum neque egestas congue quisque. Mollis nunc sed id semper risus in hendrerit gravida rutrum. Gravida neque convallis a cras. Mi quis hendrerit dolor magna eget est lorem.…">
            <a:extLst>
              <a:ext uri="{FF2B5EF4-FFF2-40B4-BE49-F238E27FC236}">
                <a16:creationId xmlns:a16="http://schemas.microsoft.com/office/drawing/2014/main" id="{D9F71826-1532-1F42-A4CF-24699A20DEAD}"/>
              </a:ext>
            </a:extLst>
          </p:cNvPr>
          <p:cNvSpPr txBox="1"/>
          <p:nvPr/>
        </p:nvSpPr>
        <p:spPr>
          <a:xfrm>
            <a:off x="1856232" y="1225296"/>
            <a:ext cx="4672584" cy="67158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171450" indent="-171450" defTabSz="1425786">
              <a:spcBef>
                <a:spcPts val="600"/>
              </a:spcBef>
              <a:buFont typeface="Arial" panose="020B0604020202020204" pitchFamily="34" charset="0"/>
              <a:buChar char="•"/>
              <a:defRPr sz="1100" spc="-30">
                <a:solidFill>
                  <a:srgbClr val="1E2124"/>
                </a:solidFill>
              </a:defRPr>
            </a:pPr>
            <a:r>
              <a:rPr lang="en-US" sz="1050" b="1" dirty="0"/>
              <a:t>Data Profiles, Documentation, and Metadata:</a:t>
            </a:r>
            <a:r>
              <a:rPr lang="en-US" sz="1050" dirty="0"/>
              <a:t> Foundry can also surface to users critical contextual information alongside the data itself, such as data gaps, limitations, time range, or known data owner concerns, allowing all users to have the necessary context about the data inputs before using it to drive decisions.</a:t>
            </a:r>
          </a:p>
          <a:p>
            <a:pPr marL="365760" lvl="7" indent="-182880">
              <a:spcBef>
                <a:spcPts val="600"/>
              </a:spcBef>
              <a:buFont typeface="Courier New" panose="02070309020205020404" pitchFamily="49" charset="0"/>
              <a:buChar char="o"/>
            </a:pPr>
            <a:r>
              <a:rPr lang="en-US" sz="1050" dirty="0"/>
              <a:t>Data Descriptions or Profiles</a:t>
            </a:r>
            <a:endParaRPr lang="en-US" sz="1050" b="1" dirty="0"/>
          </a:p>
          <a:p>
            <a:pPr marL="548640" lvl="1" indent="-146304">
              <a:spcBef>
                <a:spcPts val="600"/>
              </a:spcBef>
              <a:buFont typeface="Arial" panose="020B0604020202020204" pitchFamily="34" charset="0"/>
              <a:buChar char="•"/>
            </a:pPr>
            <a:r>
              <a:rPr lang="en-US" sz="1050" u="sng" dirty="0"/>
              <a:t>“What am I looking at?”</a:t>
            </a:r>
            <a:r>
              <a:rPr lang="en-US" sz="1050" dirty="0"/>
              <a:t> - Data does not exist in a vacuum. Users need context to understand it. Annotations, like data descriptions, give users context regarding what they are looking at. This type of documentation is embedded alongside datasets in Foundry to provide users with a human intelligible summary of what each dataset is and flag any concerns on how the data should be used, as part of the user’s analysis workflow. This can include information such as data descriptions/summaries, limits of the data, known anomalies, time period/inclusions/exclusions, update frequency, and details on the general shape of the data.</a:t>
            </a:r>
          </a:p>
          <a:p>
            <a:pPr marL="365760" lvl="7" indent="-182880">
              <a:spcBef>
                <a:spcPts val="600"/>
              </a:spcBef>
              <a:buFont typeface="Courier New" panose="02070309020205020404" pitchFamily="49" charset="0"/>
              <a:buChar char="o"/>
            </a:pPr>
            <a:r>
              <a:rPr lang="en-US" sz="1050" dirty="0"/>
              <a:t>Metadata</a:t>
            </a:r>
            <a:endParaRPr lang="en-US" sz="1050" b="1" dirty="0"/>
          </a:p>
          <a:p>
            <a:pPr marL="548640" lvl="1" indent="-146304">
              <a:spcBef>
                <a:spcPts val="600"/>
              </a:spcBef>
              <a:buFont typeface="Arial" panose="020B0604020202020204" pitchFamily="34" charset="0"/>
              <a:buChar char="•"/>
            </a:pPr>
            <a:r>
              <a:rPr lang="en-US" sz="1050" u="sng" dirty="0"/>
              <a:t>“When was this dataset last updated? What is the shape of this data?”</a:t>
            </a:r>
            <a:r>
              <a:rPr lang="en-US" sz="1050" dirty="0"/>
              <a:t> - Oftentimes, the metadata about data is more important than the data itself - as it provides critical information about the status and characteristics of the data. This is why Foundry surfaces this information alongside every dataset. From the number of rows in a table to the statistics about the data like distributions to the schema to when it was last updated to what sources feed into the dataset and on and on. For the user, all of this information is rich context about the dataset. Not only does this provide the user a better sense of what they are looking at, it can also help build a better intuition for how the user should interact with the data. </a:t>
            </a:r>
          </a:p>
          <a:p>
            <a:pPr marL="744538" lvl="1" indent="-285750">
              <a:buFont typeface="Arial" panose="020B0604020202020204" pitchFamily="34" charset="0"/>
              <a:buChar char="•"/>
            </a:pPr>
            <a:endParaRPr lang="en-US" sz="1050" dirty="0"/>
          </a:p>
          <a:p>
            <a:pPr lvl="6" defTabSz="1425786">
              <a:spcBef>
                <a:spcPts val="1000"/>
              </a:spcBef>
              <a:defRPr sz="1100" spc="-30">
                <a:solidFill>
                  <a:srgbClr val="1E2124"/>
                </a:solidFill>
              </a:defRPr>
            </a:pPr>
            <a:br>
              <a:rPr lang="en-US" sz="1050" dirty="0"/>
            </a:br>
            <a:endParaRPr sz="1050" dirty="0"/>
          </a:p>
        </p:txBody>
      </p:sp>
      <p:sp>
        <p:nvSpPr>
          <p:cNvPr id="24" name="Supporting info can go here // 10pt">
            <a:extLst>
              <a:ext uri="{FF2B5EF4-FFF2-40B4-BE49-F238E27FC236}">
                <a16:creationId xmlns:a16="http://schemas.microsoft.com/office/drawing/2014/main" id="{CD3E1C9B-D041-7C4D-9A77-605507DB601B}"/>
              </a:ext>
            </a:extLst>
          </p:cNvPr>
          <p:cNvSpPr txBox="1"/>
          <p:nvPr/>
        </p:nvSpPr>
        <p:spPr>
          <a:xfrm>
            <a:off x="329354" y="1225296"/>
            <a:ext cx="1270494" cy="5793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1425786">
              <a:defRPr sz="1000" spc="-27">
                <a:solidFill>
                  <a:srgbClr val="A7A7A7"/>
                </a:solidFill>
              </a:defRPr>
            </a:lvl1pPr>
          </a:lstStyle>
          <a:p>
            <a:r>
              <a:rPr lang="en-US" dirty="0"/>
              <a:t>Data profiles, documentation, and metadata</a:t>
            </a:r>
          </a:p>
        </p:txBody>
      </p:sp>
      <p:sp>
        <p:nvSpPr>
          <p:cNvPr id="12" name="White Paper Title Goes Here // 10pt">
            <a:extLst>
              <a:ext uri="{FF2B5EF4-FFF2-40B4-BE49-F238E27FC236}">
                <a16:creationId xmlns:a16="http://schemas.microsoft.com/office/drawing/2014/main" id="{2940DCA9-C0F2-4840-842F-9CCDABD82852}"/>
              </a:ext>
            </a:extLst>
          </p:cNvPr>
          <p:cNvSpPr txBox="1"/>
          <p:nvPr/>
        </p:nvSpPr>
        <p:spPr>
          <a:xfrm>
            <a:off x="329354" y="490361"/>
            <a:ext cx="4100931" cy="156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defTabSz="1425786">
              <a:lnSpc>
                <a:spcPct val="110000"/>
              </a:lnSpc>
              <a:defRPr sz="1000" spc="-17">
                <a:solidFill>
                  <a:srgbClr val="1E2124"/>
                </a:solidFill>
              </a:defRPr>
            </a:lvl1pPr>
          </a:lstStyle>
          <a:p>
            <a:r>
              <a:rPr lang="en-US" dirty="0"/>
              <a:t>Trust in Data | Strategies to manage data quality, integrity, and transparency</a:t>
            </a:r>
            <a:endParaRPr dirty="0"/>
          </a:p>
        </p:txBody>
      </p:sp>
    </p:spTree>
    <p:extLst>
      <p:ext uri="{BB962C8B-B14F-4D97-AF65-F5344CB8AC3E}">
        <p14:creationId xmlns:p14="http://schemas.microsoft.com/office/powerpoint/2010/main" val="400529025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lide Number"/>
          <p:cNvSpPr txBox="1">
            <a:spLocks noGrp="1"/>
          </p:cNvSpPr>
          <p:nvPr>
            <p:ph type="sldNum" sz="quarter" idx="2"/>
          </p:nvPr>
        </p:nvSpPr>
        <p:spPr>
          <a:xfrm>
            <a:off x="6374682" y="8674878"/>
            <a:ext cx="153963"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13</a:t>
            </a:fld>
            <a:endParaRPr/>
          </a:p>
        </p:txBody>
      </p:sp>
      <p:sp>
        <p:nvSpPr>
          <p:cNvPr id="400" name="Line"/>
          <p:cNvSpPr/>
          <p:nvPr/>
        </p:nvSpPr>
        <p:spPr>
          <a:xfrm>
            <a:off x="329354" y="366536"/>
            <a:ext cx="6199292" cy="1"/>
          </a:xfrm>
          <a:prstGeom prst="line">
            <a:avLst/>
          </a:prstGeom>
          <a:ln w="6350">
            <a:solidFill>
              <a:srgbClr val="1E2124"/>
            </a:solidFill>
            <a:miter/>
          </a:ln>
        </p:spPr>
        <p:txBody>
          <a:bodyPr lIns="45718" tIns="45718" rIns="45718" bIns="45718"/>
          <a:lstStyle/>
          <a:p>
            <a:endParaRPr/>
          </a:p>
        </p:txBody>
      </p:sp>
      <p:sp>
        <p:nvSpPr>
          <p:cNvPr id="402" name="Line"/>
          <p:cNvSpPr/>
          <p:nvPr/>
        </p:nvSpPr>
        <p:spPr>
          <a:xfrm>
            <a:off x="329354" y="974945"/>
            <a:ext cx="6199292" cy="1"/>
          </a:xfrm>
          <a:prstGeom prst="line">
            <a:avLst/>
          </a:prstGeom>
          <a:ln w="6350">
            <a:solidFill>
              <a:srgbClr val="1E2124"/>
            </a:solidFill>
            <a:miter/>
          </a:ln>
        </p:spPr>
        <p:txBody>
          <a:bodyPr lIns="45718" tIns="45718" rIns="45718" bIns="45718"/>
          <a:lstStyle/>
          <a:p>
            <a:endParaRPr/>
          </a:p>
        </p:txBody>
      </p:sp>
      <p:pic>
        <p:nvPicPr>
          <p:cNvPr id="405" name="Palantir-Logo-72dpi.png" descr="Palantir-Logo-72dpi.png"/>
          <p:cNvPicPr>
            <a:picLocks noChangeAspect="1"/>
          </p:cNvPicPr>
          <p:nvPr/>
        </p:nvPicPr>
        <p:blipFill>
          <a:blip r:embed="rId3"/>
          <a:stretch>
            <a:fillRect/>
          </a:stretch>
        </p:blipFill>
        <p:spPr>
          <a:xfrm>
            <a:off x="329354" y="8657046"/>
            <a:ext cx="635247" cy="153378"/>
          </a:xfrm>
          <a:prstGeom prst="rect">
            <a:avLst/>
          </a:prstGeom>
          <a:ln w="12700">
            <a:miter lim="400000"/>
          </a:ln>
        </p:spPr>
      </p:pic>
      <p:sp>
        <p:nvSpPr>
          <p:cNvPr id="414" name="Supporting info can go here // 10pt"/>
          <p:cNvSpPr txBox="1"/>
          <p:nvPr/>
        </p:nvSpPr>
        <p:spPr>
          <a:xfrm>
            <a:off x="329354" y="6253737"/>
            <a:ext cx="1270494" cy="179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1425786">
              <a:defRPr sz="1000" spc="-27">
                <a:solidFill>
                  <a:srgbClr val="A7A7A7"/>
                </a:solidFill>
              </a:defRPr>
            </a:lvl1pPr>
          </a:lstStyle>
          <a:p>
            <a:endParaRPr dirty="0"/>
          </a:p>
        </p:txBody>
      </p:sp>
      <p:sp>
        <p:nvSpPr>
          <p:cNvPr id="415" name="Copyright © 2020 Palantir Technologies Inc. (&quot;Palantir&quot;). All right reserved. The information in this document is proprietary and confidential, and includes certain Palantir trade secrets. Unauthorized disclosure to any third party is strictly prohibited. The content provided herein is provided for informational purposes only and shall not create a warranty of any kind."/>
          <p:cNvSpPr txBox="1"/>
          <p:nvPr/>
        </p:nvSpPr>
        <p:spPr>
          <a:xfrm>
            <a:off x="1853354" y="8613310"/>
            <a:ext cx="4193935" cy="296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914400">
              <a:lnSpc>
                <a:spcPct val="110000"/>
              </a:lnSpc>
              <a:defRPr sz="600">
                <a:solidFill>
                  <a:srgbClr val="DBDBDB"/>
                </a:solidFill>
              </a:defRPr>
            </a:lvl1pPr>
          </a:lstStyle>
          <a:p>
            <a:r>
              <a:rPr lang="en-US" dirty="0"/>
              <a:t>Copyright © 2021 Palantir Technologies Inc. and affiliates (“Palantir”). All rights reserved. The information in this document is proprietary and provided for informational purposes only and shall not create a warranty of any kind. Any data contained herein is notional and for demonstration purposes only.</a:t>
            </a:r>
          </a:p>
        </p:txBody>
      </p:sp>
      <p:pic>
        <p:nvPicPr>
          <p:cNvPr id="416" name="Palantir-Logo-72dpi.png" descr="Palantir-Logo-72dpi.png"/>
          <p:cNvPicPr>
            <a:picLocks noChangeAspect="1"/>
          </p:cNvPicPr>
          <p:nvPr/>
        </p:nvPicPr>
        <p:blipFill>
          <a:blip r:embed="rId3"/>
          <a:srcRect r="80547"/>
          <a:stretch>
            <a:fillRect/>
          </a:stretch>
        </p:blipFill>
        <p:spPr>
          <a:xfrm>
            <a:off x="6380301" y="496711"/>
            <a:ext cx="148196" cy="183938"/>
          </a:xfrm>
          <a:prstGeom prst="rect">
            <a:avLst/>
          </a:prstGeom>
          <a:ln w="12700">
            <a:miter lim="400000"/>
          </a:ln>
        </p:spPr>
      </p:pic>
      <p:sp>
        <p:nvSpPr>
          <p:cNvPr id="23" name="Body copy goes here // 11pt. Lorem ipsum dolor sit amet, consectetur adipiscing elit, sed do eiusmod tempor incididunt ut labore et dolore magna aliqua. Mi bibendum neque egestas congue quisque. Mollis nunc sed id semper risus in hendrerit gravida rutrum. Gravida neque convallis a cras. Mi quis hendrerit dolor magna eget est lorem.…">
            <a:extLst>
              <a:ext uri="{FF2B5EF4-FFF2-40B4-BE49-F238E27FC236}">
                <a16:creationId xmlns:a16="http://schemas.microsoft.com/office/drawing/2014/main" id="{D9F71826-1532-1F42-A4CF-24699A20DEAD}"/>
              </a:ext>
            </a:extLst>
          </p:cNvPr>
          <p:cNvSpPr txBox="1"/>
          <p:nvPr/>
        </p:nvSpPr>
        <p:spPr>
          <a:xfrm>
            <a:off x="1856232" y="1225296"/>
            <a:ext cx="4672584" cy="78046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171450" indent="-171450" defTabSz="1425786">
              <a:spcBef>
                <a:spcPts val="1000"/>
              </a:spcBef>
              <a:buFont typeface="Arial" panose="020B0604020202020204" pitchFamily="34" charset="0"/>
              <a:buChar char="•"/>
              <a:defRPr sz="1100" spc="-30">
                <a:solidFill>
                  <a:srgbClr val="1E2124"/>
                </a:solidFill>
              </a:defRPr>
            </a:pPr>
            <a:r>
              <a:rPr lang="en-US" sz="1050" b="1" dirty="0"/>
              <a:t>Issues Tagged to Columns:</a:t>
            </a:r>
            <a:r>
              <a:rPr lang="en-US" sz="1050" dirty="0"/>
              <a:t> Regularly-updated datasets change and evolve over time: data that is healthy today may not be in the future. Platform-wide transparency about potential data issues gives platform users, data engineers, and data owners agency to ask questions or flag potential issues about the data, </a:t>
            </a:r>
            <a:r>
              <a:rPr lang="en-US" sz="1050" dirty="0" err="1"/>
              <a:t>democratising</a:t>
            </a:r>
            <a:r>
              <a:rPr lang="en-US" sz="1050" dirty="0"/>
              <a:t> data quality inspections.</a:t>
            </a:r>
          </a:p>
          <a:p>
            <a:pPr marL="365760" lvl="7" indent="-182880">
              <a:spcBef>
                <a:spcPts val="500"/>
              </a:spcBef>
              <a:buFont typeface="Courier New" panose="02070309020205020404" pitchFamily="49" charset="0"/>
              <a:buChar char="o"/>
            </a:pPr>
            <a:r>
              <a:rPr lang="en-US" sz="1050" u="sng" dirty="0"/>
              <a:t>“Has anyone noticed anything incorrect about this dataset?”</a:t>
            </a:r>
            <a:r>
              <a:rPr lang="en-US" sz="1050" dirty="0"/>
              <a:t>- Foundry Issues gives users visibility into where there might be cause for concern about the data. If an issue is flagged on a dataset, this will be surfaced immediately to other users on the platform and send an alert for remediation or review. Alternatively, Foundry Issues can also be generated as part of the Data Health checks or logic mentioned above. This provides platform-wide transparency regarding any concern, whether surfaced by human operators or by automated checks. This type of collaboration is intended to build trust through transparency to users.</a:t>
            </a:r>
          </a:p>
          <a:p>
            <a:pPr marL="171450" indent="-171450" defTabSz="1425786">
              <a:spcBef>
                <a:spcPts val="1000"/>
              </a:spcBef>
              <a:buFont typeface="Arial" panose="020B0604020202020204" pitchFamily="34" charset="0"/>
              <a:buChar char="•"/>
              <a:defRPr sz="1100" spc="-30">
                <a:solidFill>
                  <a:srgbClr val="1E2124"/>
                </a:solidFill>
              </a:defRPr>
            </a:pPr>
            <a:r>
              <a:rPr lang="en-US" sz="1050" b="1" dirty="0"/>
              <a:t>Visual Data Lineage:</a:t>
            </a:r>
            <a:r>
              <a:rPr lang="en-US" sz="1050" dirty="0"/>
              <a:t> End-to-end visibility from initial integration to data cleaning, aggregation, and analysis allows users to track how data is prepared and how it fits into the bigger picture. This includes reports, analyses, models, and everything in-between. This explicit transparency into data preparation and pipelines allows users to be confident that they can explain and interpret the data and its results.</a:t>
            </a:r>
          </a:p>
          <a:p>
            <a:pPr marL="365760" lvl="7" indent="-182880">
              <a:spcBef>
                <a:spcPts val="500"/>
              </a:spcBef>
              <a:buFont typeface="Courier New" panose="02070309020205020404" pitchFamily="49" charset="0"/>
              <a:buChar char="o"/>
            </a:pPr>
            <a:r>
              <a:rPr lang="en-US" sz="1050" u="sng" dirty="0"/>
              <a:t>“Where did this data come from and how is this data used?”</a:t>
            </a:r>
            <a:r>
              <a:rPr lang="en-US" sz="1050" dirty="0"/>
              <a:t> - Similar to the section for producers, the Data Lineage tool also allows consumers to look both upstream and downstream at code transformations on the data. It also provides a visual means to review metadata instantaneously. From understanding whether the upstream datasets are up-to-date to seeing row counts and issues tagged on the dataset, Data Lineage gives users the ability to view this context simultaneously with the broader system. </a:t>
            </a:r>
          </a:p>
          <a:p>
            <a:pPr marL="7938" lvl="7">
              <a:spcBef>
                <a:spcPts val="700"/>
              </a:spcBef>
            </a:pPr>
            <a:r>
              <a:rPr lang="en-US" sz="1050" dirty="0"/>
              <a:t>Empowering users with transparency into data origins, preparation, and pipelines gives them confidence in the quality and lineage of their information, as well as the validity of their derived results.</a:t>
            </a:r>
          </a:p>
          <a:p>
            <a:pPr marL="744538" lvl="1" indent="-285750">
              <a:buFont typeface="Arial" panose="020B0604020202020204" pitchFamily="34" charset="0"/>
              <a:buChar char="•"/>
            </a:pPr>
            <a:endParaRPr lang="en-US" sz="1050" dirty="0"/>
          </a:p>
          <a:p>
            <a:pPr lvl="6" defTabSz="1425786">
              <a:spcBef>
                <a:spcPts val="1000"/>
              </a:spcBef>
              <a:defRPr sz="1100" spc="-30">
                <a:solidFill>
                  <a:srgbClr val="1E2124"/>
                </a:solidFill>
              </a:defRPr>
            </a:pPr>
            <a:br>
              <a:rPr lang="en-US" sz="1050" dirty="0"/>
            </a:br>
            <a:endParaRPr sz="1050" dirty="0"/>
          </a:p>
        </p:txBody>
      </p:sp>
      <p:sp>
        <p:nvSpPr>
          <p:cNvPr id="24" name="Supporting info can go here // 10pt">
            <a:extLst>
              <a:ext uri="{FF2B5EF4-FFF2-40B4-BE49-F238E27FC236}">
                <a16:creationId xmlns:a16="http://schemas.microsoft.com/office/drawing/2014/main" id="{CD3E1C9B-D041-7C4D-9A77-605507DB601B}"/>
              </a:ext>
            </a:extLst>
          </p:cNvPr>
          <p:cNvSpPr txBox="1"/>
          <p:nvPr/>
        </p:nvSpPr>
        <p:spPr>
          <a:xfrm>
            <a:off x="329354" y="1225296"/>
            <a:ext cx="1270494" cy="3792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1425786">
              <a:defRPr sz="1000" spc="-27">
                <a:solidFill>
                  <a:srgbClr val="A7A7A7"/>
                </a:solidFill>
              </a:defRPr>
            </a:lvl1pPr>
          </a:lstStyle>
          <a:p>
            <a:r>
              <a:rPr lang="en-US" dirty="0"/>
              <a:t>Issues tagged to columns</a:t>
            </a:r>
          </a:p>
        </p:txBody>
      </p:sp>
      <p:sp>
        <p:nvSpPr>
          <p:cNvPr id="12" name="White Paper Title Goes Here // 10pt">
            <a:extLst>
              <a:ext uri="{FF2B5EF4-FFF2-40B4-BE49-F238E27FC236}">
                <a16:creationId xmlns:a16="http://schemas.microsoft.com/office/drawing/2014/main" id="{F8CB2D57-5D70-474C-AA9C-835A297E866C}"/>
              </a:ext>
            </a:extLst>
          </p:cNvPr>
          <p:cNvSpPr txBox="1"/>
          <p:nvPr/>
        </p:nvSpPr>
        <p:spPr>
          <a:xfrm>
            <a:off x="329354" y="490361"/>
            <a:ext cx="4100931" cy="156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defTabSz="1425786">
              <a:lnSpc>
                <a:spcPct val="110000"/>
              </a:lnSpc>
              <a:defRPr sz="1000" spc="-17">
                <a:solidFill>
                  <a:srgbClr val="1E2124"/>
                </a:solidFill>
              </a:defRPr>
            </a:lvl1pPr>
          </a:lstStyle>
          <a:p>
            <a:r>
              <a:rPr lang="en-US" dirty="0"/>
              <a:t>Trust in Data | Strategies to manage data quality, integrity, and transparency</a:t>
            </a:r>
            <a:endParaRPr dirty="0"/>
          </a:p>
        </p:txBody>
      </p:sp>
      <p:sp>
        <p:nvSpPr>
          <p:cNvPr id="13" name="Supporting info can go here // 10pt">
            <a:extLst>
              <a:ext uri="{FF2B5EF4-FFF2-40B4-BE49-F238E27FC236}">
                <a16:creationId xmlns:a16="http://schemas.microsoft.com/office/drawing/2014/main" id="{297965D5-7FBE-3E4E-B407-817535BCE0A3}"/>
              </a:ext>
            </a:extLst>
          </p:cNvPr>
          <p:cNvSpPr txBox="1"/>
          <p:nvPr/>
        </p:nvSpPr>
        <p:spPr>
          <a:xfrm>
            <a:off x="329354" y="4549258"/>
            <a:ext cx="1270494" cy="179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1425786">
              <a:defRPr sz="1000" spc="-27">
                <a:solidFill>
                  <a:srgbClr val="A7A7A7"/>
                </a:solidFill>
              </a:defRPr>
            </a:lvl1pPr>
          </a:lstStyle>
          <a:p>
            <a:r>
              <a:rPr lang="en-US" dirty="0"/>
              <a:t>Visual data lineage</a:t>
            </a:r>
          </a:p>
        </p:txBody>
      </p:sp>
    </p:spTree>
    <p:extLst>
      <p:ext uri="{BB962C8B-B14F-4D97-AF65-F5344CB8AC3E}">
        <p14:creationId xmlns:p14="http://schemas.microsoft.com/office/powerpoint/2010/main" val="108798700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lide Number"/>
          <p:cNvSpPr txBox="1">
            <a:spLocks noGrp="1"/>
          </p:cNvSpPr>
          <p:nvPr>
            <p:ph type="sldNum" sz="quarter" idx="2"/>
          </p:nvPr>
        </p:nvSpPr>
        <p:spPr>
          <a:xfrm>
            <a:off x="6374682" y="8674878"/>
            <a:ext cx="153963"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14</a:t>
            </a:fld>
            <a:endParaRPr/>
          </a:p>
        </p:txBody>
      </p:sp>
      <p:sp>
        <p:nvSpPr>
          <p:cNvPr id="400" name="Line"/>
          <p:cNvSpPr/>
          <p:nvPr/>
        </p:nvSpPr>
        <p:spPr>
          <a:xfrm>
            <a:off x="329354" y="366536"/>
            <a:ext cx="6199292" cy="1"/>
          </a:xfrm>
          <a:prstGeom prst="line">
            <a:avLst/>
          </a:prstGeom>
          <a:ln w="6350">
            <a:solidFill>
              <a:srgbClr val="1E2124"/>
            </a:solidFill>
            <a:miter/>
          </a:ln>
        </p:spPr>
        <p:txBody>
          <a:bodyPr lIns="45718" tIns="45718" rIns="45718" bIns="45718"/>
          <a:lstStyle/>
          <a:p>
            <a:endParaRPr/>
          </a:p>
        </p:txBody>
      </p:sp>
      <p:sp>
        <p:nvSpPr>
          <p:cNvPr id="402" name="Line"/>
          <p:cNvSpPr/>
          <p:nvPr/>
        </p:nvSpPr>
        <p:spPr>
          <a:xfrm>
            <a:off x="329354" y="974945"/>
            <a:ext cx="6199292" cy="1"/>
          </a:xfrm>
          <a:prstGeom prst="line">
            <a:avLst/>
          </a:prstGeom>
          <a:ln w="6350">
            <a:solidFill>
              <a:srgbClr val="1E2124"/>
            </a:solidFill>
            <a:miter/>
          </a:ln>
        </p:spPr>
        <p:txBody>
          <a:bodyPr lIns="45718" tIns="45718" rIns="45718" bIns="45718"/>
          <a:lstStyle/>
          <a:p>
            <a:endParaRPr/>
          </a:p>
        </p:txBody>
      </p:sp>
      <p:pic>
        <p:nvPicPr>
          <p:cNvPr id="405" name="Palantir-Logo-72dpi.png" descr="Palantir-Logo-72dpi.png"/>
          <p:cNvPicPr>
            <a:picLocks noChangeAspect="1"/>
          </p:cNvPicPr>
          <p:nvPr/>
        </p:nvPicPr>
        <p:blipFill>
          <a:blip r:embed="rId3"/>
          <a:stretch>
            <a:fillRect/>
          </a:stretch>
        </p:blipFill>
        <p:spPr>
          <a:xfrm>
            <a:off x="329354" y="8657046"/>
            <a:ext cx="635247" cy="153378"/>
          </a:xfrm>
          <a:prstGeom prst="rect">
            <a:avLst/>
          </a:prstGeom>
          <a:ln w="12700">
            <a:miter lim="400000"/>
          </a:ln>
        </p:spPr>
      </p:pic>
      <p:sp>
        <p:nvSpPr>
          <p:cNvPr id="411" name="Line"/>
          <p:cNvSpPr/>
          <p:nvPr/>
        </p:nvSpPr>
        <p:spPr>
          <a:xfrm>
            <a:off x="329354" y="5588301"/>
            <a:ext cx="6199292" cy="1"/>
          </a:xfrm>
          <a:prstGeom prst="line">
            <a:avLst/>
          </a:prstGeom>
          <a:ln w="6350">
            <a:solidFill>
              <a:srgbClr val="A7A7A7"/>
            </a:solidFill>
            <a:miter/>
          </a:ln>
        </p:spPr>
        <p:txBody>
          <a:bodyPr lIns="45718" tIns="45718" rIns="45718" bIns="45718"/>
          <a:lstStyle/>
          <a:p>
            <a:endParaRPr/>
          </a:p>
        </p:txBody>
      </p:sp>
      <p:sp>
        <p:nvSpPr>
          <p:cNvPr id="415" name="Copyright © 2020 Palantir Technologies Inc. (&quot;Palantir&quot;). All right reserved. The information in this document is proprietary and confidential, and includes certain Palantir trade secrets. Unauthorized disclosure to any third party is strictly prohibited. The content provided herein is provided for informational purposes only and shall not create a warranty of any kind."/>
          <p:cNvSpPr txBox="1"/>
          <p:nvPr/>
        </p:nvSpPr>
        <p:spPr>
          <a:xfrm>
            <a:off x="1853354" y="8613310"/>
            <a:ext cx="4193935" cy="296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914400">
              <a:lnSpc>
                <a:spcPct val="110000"/>
              </a:lnSpc>
              <a:defRPr sz="600">
                <a:solidFill>
                  <a:srgbClr val="DBDBDB"/>
                </a:solidFill>
              </a:defRPr>
            </a:lvl1pPr>
          </a:lstStyle>
          <a:p>
            <a:r>
              <a:rPr lang="en-US" dirty="0"/>
              <a:t>Copyright © 2021 Palantir Technologies Inc. and affiliates (“Palantir”). All rights reserved. The information in this document is proprietary and provided for informational purposes only and shall not create a warranty of any kind. Any data contained herein is notional and for demonstration purposes only.</a:t>
            </a:r>
          </a:p>
        </p:txBody>
      </p:sp>
      <p:pic>
        <p:nvPicPr>
          <p:cNvPr id="416" name="Palantir-Logo-72dpi.png" descr="Palantir-Logo-72dpi.png"/>
          <p:cNvPicPr>
            <a:picLocks noChangeAspect="1"/>
          </p:cNvPicPr>
          <p:nvPr/>
        </p:nvPicPr>
        <p:blipFill>
          <a:blip r:embed="rId3"/>
          <a:srcRect r="80547"/>
          <a:stretch>
            <a:fillRect/>
          </a:stretch>
        </p:blipFill>
        <p:spPr>
          <a:xfrm>
            <a:off x="6380301" y="496711"/>
            <a:ext cx="148196" cy="183938"/>
          </a:xfrm>
          <a:prstGeom prst="rect">
            <a:avLst/>
          </a:prstGeom>
          <a:ln w="12700">
            <a:miter lim="400000"/>
          </a:ln>
        </p:spPr>
      </p:pic>
      <p:sp>
        <p:nvSpPr>
          <p:cNvPr id="20" name="Body copy goes here // 11pt. Lorem ipsum dolor sit amet, consectetur adipiscing elit, sed do eiusmod tempor incididunt ut labore et dolore magna aliqua. Mi bibendum neque egestas congue quisque. Mollis nunc sed id semper risus in hendrerit gravida rutrum. Gravida neque convallis a cras. Mi quis hendrerit dolor magna eget est lorem.…">
            <a:extLst>
              <a:ext uri="{FF2B5EF4-FFF2-40B4-BE49-F238E27FC236}">
                <a16:creationId xmlns:a16="http://schemas.microsoft.com/office/drawing/2014/main" id="{4D6E3504-234A-834F-8828-2E8E7FE96E86}"/>
              </a:ext>
            </a:extLst>
          </p:cNvPr>
          <p:cNvSpPr txBox="1"/>
          <p:nvPr/>
        </p:nvSpPr>
        <p:spPr>
          <a:xfrm>
            <a:off x="329184" y="1595512"/>
            <a:ext cx="6199462" cy="41792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defTabSz="1425786">
              <a:spcBef>
                <a:spcPts val="1000"/>
              </a:spcBef>
              <a:defRPr sz="1100" spc="-30">
                <a:solidFill>
                  <a:srgbClr val="1E2124"/>
                </a:solidFill>
              </a:defRPr>
            </a:pPr>
            <a:r>
              <a:rPr lang="en-US" sz="1050" dirty="0"/>
              <a:t>For </a:t>
            </a:r>
            <a:r>
              <a:rPr lang="en-US" sz="1050" dirty="0" err="1"/>
              <a:t>organisations</a:t>
            </a:r>
            <a:r>
              <a:rPr lang="en-US" sz="1050" dirty="0"/>
              <a:t> whose mandates and efficacy rely on public trust, such as </a:t>
            </a:r>
            <a:r>
              <a:rPr lang="en-US" sz="1050" dirty="0">
                <a:hlinkClick r:id="rId4"/>
              </a:rPr>
              <a:t>government health departments</a:t>
            </a:r>
            <a:r>
              <a:rPr lang="en-US" sz="1050" dirty="0"/>
              <a:t>, transparency is of utmost importance. To foster this trust, many </a:t>
            </a:r>
            <a:r>
              <a:rPr lang="en-US" sz="1050" dirty="0" err="1"/>
              <a:t>organisations</a:t>
            </a:r>
            <a:r>
              <a:rPr lang="en-US" sz="1050" dirty="0"/>
              <a:t> publish aggregated or deidentified data along with detailed notes on the origin and preparation of the information, providing the public with key insight into the inputs driving critical decisions.</a:t>
            </a:r>
            <a:br>
              <a:rPr lang="en-US" sz="1050" dirty="0"/>
            </a:br>
            <a:br>
              <a:rPr lang="en-US" sz="1050" dirty="0"/>
            </a:br>
            <a:r>
              <a:rPr lang="en-US" sz="1050" dirty="0"/>
              <a:t>Such documentation should include clear communication about the sources of all relevant information, how the data was prepared, and where data quality gaps exist. Being upfront about potential issues demonstrates that the </a:t>
            </a:r>
            <a:r>
              <a:rPr lang="en-US" sz="1050" dirty="0" err="1"/>
              <a:t>organisation</a:t>
            </a:r>
            <a:r>
              <a:rPr lang="en-US" sz="1050" dirty="0"/>
              <a:t> is acting in good faith, thoughtfully using available data, and being mindful of limitations. </a:t>
            </a:r>
            <a:br>
              <a:rPr lang="en-US" sz="1050" dirty="0"/>
            </a:br>
            <a:br>
              <a:rPr lang="en-US" sz="1050" dirty="0"/>
            </a:br>
            <a:r>
              <a:rPr lang="en-US" sz="1050" dirty="0"/>
              <a:t>We have seen this take shape both in the </a:t>
            </a:r>
            <a:r>
              <a:rPr lang="en-US" sz="1050" dirty="0">
                <a:hlinkClick r:id="rId5"/>
              </a:rPr>
              <a:t>UK</a:t>
            </a:r>
            <a:r>
              <a:rPr lang="en-US" sz="1050" dirty="0"/>
              <a:t> and </a:t>
            </a:r>
            <a:r>
              <a:rPr lang="en-US" sz="1050" dirty="0">
                <a:hlinkClick r:id="rId6"/>
              </a:rPr>
              <a:t>US</a:t>
            </a:r>
            <a:r>
              <a:rPr lang="en-US" sz="1050" dirty="0"/>
              <a:t> where providing public access to comprehensive COVID-19 data powered by Palantir Foundry enables not only immense utility for universities, local policy makers, and citizens, but also unprecedented visibility into the quality and completeness of the data being reported as it evolves over time. This level of public data reporting has also created a larger feedback loop as local communities use the same national data to inform local policies, which in turn, improve data quality and collection at the source.</a:t>
            </a:r>
            <a:br>
              <a:rPr lang="en-US" sz="1050" dirty="0"/>
            </a:br>
            <a:br>
              <a:rPr lang="en-US" sz="1050" dirty="0"/>
            </a:br>
            <a:r>
              <a:rPr lang="en-US" sz="1050" dirty="0"/>
              <a:t>We believe that trust in data is a public good that prevents institutions from seeming like they are operating in a black box. If the public is to trust their institutions, then trust must be built on a foundation of transparency. </a:t>
            </a:r>
            <a:br>
              <a:rPr lang="en-US" sz="1050" dirty="0"/>
            </a:br>
            <a:br>
              <a:rPr lang="en-US" sz="1050" dirty="0"/>
            </a:br>
            <a:endParaRPr sz="1050" dirty="0"/>
          </a:p>
        </p:txBody>
      </p:sp>
      <p:sp>
        <p:nvSpPr>
          <p:cNvPr id="14" name="Section Title Goes Here // 18pt">
            <a:extLst>
              <a:ext uri="{FF2B5EF4-FFF2-40B4-BE49-F238E27FC236}">
                <a16:creationId xmlns:a16="http://schemas.microsoft.com/office/drawing/2014/main" id="{266D2314-09AB-1C4A-A45B-FEBBABA41157}"/>
              </a:ext>
            </a:extLst>
          </p:cNvPr>
          <p:cNvSpPr txBox="1"/>
          <p:nvPr/>
        </p:nvSpPr>
        <p:spPr>
          <a:xfrm>
            <a:off x="329184" y="1098770"/>
            <a:ext cx="3180358" cy="322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defTabSz="1425786">
              <a:defRPr sz="1800" spc="-50">
                <a:solidFill>
                  <a:srgbClr val="1E2124"/>
                </a:solidFill>
              </a:defRPr>
            </a:lvl1pPr>
          </a:lstStyle>
          <a:p>
            <a:r>
              <a:rPr lang="en-US" dirty="0"/>
              <a:t>Data transparency for public trust</a:t>
            </a:r>
            <a:endParaRPr dirty="0"/>
          </a:p>
        </p:txBody>
      </p:sp>
      <p:sp>
        <p:nvSpPr>
          <p:cNvPr id="19" name="Facilisi cras fermentum odio eu feugiat pretium nibh ipsum consequat. Sit amet dictum sit amet justo donec enim diam. Et leo duis ut diam quam nulla porttitor. Ac orci phasellus egestas tellus rutrum tellus pellentesque eu tincidunt. Vitae suscipit tellus mauris a diam. Nisl vel pretium lectus quam id leo in. Tincidunt dui ut ornare lectus sit.">
            <a:extLst>
              <a:ext uri="{FF2B5EF4-FFF2-40B4-BE49-F238E27FC236}">
                <a16:creationId xmlns:a16="http://schemas.microsoft.com/office/drawing/2014/main" id="{D501D8D7-D653-9044-A75F-692E8242A593}"/>
              </a:ext>
            </a:extLst>
          </p:cNvPr>
          <p:cNvSpPr txBox="1"/>
          <p:nvPr/>
        </p:nvSpPr>
        <p:spPr>
          <a:xfrm>
            <a:off x="329184" y="6239978"/>
            <a:ext cx="6199462" cy="14485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defTabSz="1425786">
              <a:spcBef>
                <a:spcPts val="1000"/>
              </a:spcBef>
              <a:defRPr sz="1100" spc="-30">
                <a:solidFill>
                  <a:srgbClr val="1E2124"/>
                </a:solidFill>
              </a:defRPr>
            </a:lvl1pPr>
          </a:lstStyle>
          <a:p>
            <a:r>
              <a:rPr lang="en-US" sz="1050" dirty="0"/>
              <a:t>More than fifteen years of supporting customers tackling the world’s hardest problems and the most complex data pipelines has made at least one thing clear: data quality requires a virtuous cycle between transparent data producers and informed data consumers. Making better, trustworthy decisions with data requires leveraging the right tools to automate and conduct reviews, providing documentation and feedback, and engaging with the full context of the data lineage and history. Foundry provides all of these tools, along with transparency from source to output. Our customers make some of the most consequential decisions in the world, and we are proud to say we are building the tools that allows society to trust in their data.</a:t>
            </a:r>
            <a:endParaRPr sz="1050" dirty="0"/>
          </a:p>
        </p:txBody>
      </p:sp>
      <p:sp>
        <p:nvSpPr>
          <p:cNvPr id="21" name="Section Title Goes Here // 18pt">
            <a:extLst>
              <a:ext uri="{FF2B5EF4-FFF2-40B4-BE49-F238E27FC236}">
                <a16:creationId xmlns:a16="http://schemas.microsoft.com/office/drawing/2014/main" id="{992BB60E-25A6-2442-A21E-E0CEF7769231}"/>
              </a:ext>
            </a:extLst>
          </p:cNvPr>
          <p:cNvSpPr txBox="1"/>
          <p:nvPr/>
        </p:nvSpPr>
        <p:spPr>
          <a:xfrm>
            <a:off x="329184" y="5716967"/>
            <a:ext cx="1814599" cy="322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defTabSz="1425786">
              <a:defRPr sz="1800" spc="-50">
                <a:solidFill>
                  <a:srgbClr val="1E2124"/>
                </a:solidFill>
              </a:defRPr>
            </a:lvl1pPr>
          </a:lstStyle>
          <a:p>
            <a:r>
              <a:rPr lang="en-US" dirty="0"/>
              <a:t>Tying it all together</a:t>
            </a:r>
            <a:endParaRPr dirty="0"/>
          </a:p>
        </p:txBody>
      </p:sp>
      <p:sp>
        <p:nvSpPr>
          <p:cNvPr id="15" name="White Paper Title Goes Here // 10pt">
            <a:extLst>
              <a:ext uri="{FF2B5EF4-FFF2-40B4-BE49-F238E27FC236}">
                <a16:creationId xmlns:a16="http://schemas.microsoft.com/office/drawing/2014/main" id="{2937FAB1-8F8F-804B-AA77-01B7152352FD}"/>
              </a:ext>
            </a:extLst>
          </p:cNvPr>
          <p:cNvSpPr txBox="1"/>
          <p:nvPr/>
        </p:nvSpPr>
        <p:spPr>
          <a:xfrm>
            <a:off x="329354" y="490361"/>
            <a:ext cx="4100931" cy="156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defTabSz="1425786">
              <a:lnSpc>
                <a:spcPct val="110000"/>
              </a:lnSpc>
              <a:defRPr sz="1000" spc="-17">
                <a:solidFill>
                  <a:srgbClr val="1E2124"/>
                </a:solidFill>
              </a:defRPr>
            </a:lvl1pPr>
          </a:lstStyle>
          <a:p>
            <a:r>
              <a:rPr lang="en-US" dirty="0"/>
              <a:t>Trust in Data | Strategies to manage data quality, integrity, and transparency</a:t>
            </a:r>
            <a:endParaRPr dirty="0"/>
          </a:p>
        </p:txBody>
      </p:sp>
      <p:sp>
        <p:nvSpPr>
          <p:cNvPr id="16" name="Line">
            <a:extLst>
              <a:ext uri="{FF2B5EF4-FFF2-40B4-BE49-F238E27FC236}">
                <a16:creationId xmlns:a16="http://schemas.microsoft.com/office/drawing/2014/main" id="{663A8EFF-2F41-EB4A-996E-7E8E4AAFCB17}"/>
              </a:ext>
            </a:extLst>
          </p:cNvPr>
          <p:cNvSpPr/>
          <p:nvPr/>
        </p:nvSpPr>
        <p:spPr>
          <a:xfrm>
            <a:off x="329184" y="8343848"/>
            <a:ext cx="6199292" cy="1"/>
          </a:xfrm>
          <a:prstGeom prst="line">
            <a:avLst/>
          </a:prstGeom>
          <a:ln w="6350">
            <a:solidFill>
              <a:srgbClr val="A7A7A7"/>
            </a:solidFill>
            <a:miter/>
          </a:ln>
        </p:spPr>
        <p:txBody>
          <a:bodyPr lIns="45718" tIns="45718" rIns="45718" bIns="45718"/>
          <a:lstStyle/>
          <a:p>
            <a:endParaRPr/>
          </a:p>
        </p:txBody>
      </p:sp>
    </p:spTree>
    <p:extLst>
      <p:ext uri="{BB962C8B-B14F-4D97-AF65-F5344CB8AC3E}">
        <p14:creationId xmlns:p14="http://schemas.microsoft.com/office/powerpoint/2010/main" val="255038319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lide Number"/>
          <p:cNvSpPr txBox="1">
            <a:spLocks noGrp="1"/>
          </p:cNvSpPr>
          <p:nvPr>
            <p:ph type="sldNum" sz="quarter" idx="2"/>
          </p:nvPr>
        </p:nvSpPr>
        <p:spPr>
          <a:xfrm>
            <a:off x="6374682" y="8674878"/>
            <a:ext cx="153963"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
        <p:nvSpPr>
          <p:cNvPr id="389" name="Line"/>
          <p:cNvSpPr/>
          <p:nvPr/>
        </p:nvSpPr>
        <p:spPr>
          <a:xfrm>
            <a:off x="329354" y="366536"/>
            <a:ext cx="6199292" cy="1"/>
          </a:xfrm>
          <a:prstGeom prst="line">
            <a:avLst/>
          </a:prstGeom>
          <a:ln w="6350">
            <a:solidFill>
              <a:srgbClr val="1E2124"/>
            </a:solidFill>
            <a:miter/>
          </a:ln>
        </p:spPr>
        <p:txBody>
          <a:bodyPr lIns="45718" tIns="45718" rIns="45718" bIns="45718"/>
          <a:lstStyle/>
          <a:p>
            <a:endParaRPr/>
          </a:p>
        </p:txBody>
      </p:sp>
      <p:sp>
        <p:nvSpPr>
          <p:cNvPr id="391" name="Line"/>
          <p:cNvSpPr/>
          <p:nvPr/>
        </p:nvSpPr>
        <p:spPr>
          <a:xfrm>
            <a:off x="329354" y="974945"/>
            <a:ext cx="6199292" cy="1"/>
          </a:xfrm>
          <a:prstGeom prst="line">
            <a:avLst/>
          </a:prstGeom>
          <a:ln w="6350">
            <a:solidFill>
              <a:srgbClr val="1E2124"/>
            </a:solidFill>
            <a:miter/>
          </a:ln>
        </p:spPr>
        <p:txBody>
          <a:bodyPr lIns="45718" tIns="45718" rIns="45718" bIns="45718"/>
          <a:lstStyle/>
          <a:p>
            <a:endParaRPr/>
          </a:p>
        </p:txBody>
      </p:sp>
      <p:sp>
        <p:nvSpPr>
          <p:cNvPr id="392" name="White Paper Title Goes Here // 10pt"/>
          <p:cNvSpPr txBox="1"/>
          <p:nvPr/>
        </p:nvSpPr>
        <p:spPr>
          <a:xfrm>
            <a:off x="329354" y="490361"/>
            <a:ext cx="4100931" cy="156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defTabSz="1425786">
              <a:lnSpc>
                <a:spcPct val="110000"/>
              </a:lnSpc>
              <a:defRPr sz="1000" spc="-17">
                <a:solidFill>
                  <a:srgbClr val="1E2124"/>
                </a:solidFill>
              </a:defRPr>
            </a:lvl1pPr>
          </a:lstStyle>
          <a:p>
            <a:r>
              <a:rPr lang="en-US" dirty="0"/>
              <a:t>Trust in Data | Strategies to manage data quality, integrity, and transparency</a:t>
            </a:r>
            <a:endParaRPr dirty="0"/>
          </a:p>
        </p:txBody>
      </p:sp>
      <p:sp>
        <p:nvSpPr>
          <p:cNvPr id="393" name="Body copy goes here // 11pt. Lorem ipsum dolor sit amet, consectetur adipiscing elit, sed do eiusmod tempor incididunt ut labore et dolore magna aliqua. Mi bibendum neque egestas congue quisque. Mollis nunc sed id semper risus in hendrerit gravida rutrum. Gravida neque convallis a cras. Mi quis hendrerit dolor magna eget est lorem.…"/>
          <p:cNvSpPr txBox="1"/>
          <p:nvPr/>
        </p:nvSpPr>
        <p:spPr>
          <a:xfrm>
            <a:off x="329184" y="1587759"/>
            <a:ext cx="6199292" cy="2708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defTabSz="1425786">
              <a:spcBef>
                <a:spcPts val="1000"/>
              </a:spcBef>
              <a:defRPr sz="1100" spc="-30">
                <a:solidFill>
                  <a:srgbClr val="1E2124"/>
                </a:solidFill>
              </a:defRPr>
            </a:pPr>
            <a:r>
              <a:rPr lang="en-US" sz="1050" dirty="0" err="1"/>
              <a:t>Organisations</a:t>
            </a:r>
            <a:r>
              <a:rPr lang="en-US" sz="1050" dirty="0"/>
              <a:t> around the world leverage Palantir’s software for their most critical initiatives: from pandemic response to cancer research, supply chain operations and clean energy development. While these projects vary in scope and impact, they all begin with the same fundamental question: is the relevant data available? If so, what is the </a:t>
            </a:r>
            <a:r>
              <a:rPr lang="en-US" sz="1050" i="1" dirty="0"/>
              <a:t>quality </a:t>
            </a:r>
            <a:r>
              <a:rPr lang="en-US" sz="1050" dirty="0"/>
              <a:t>of this data, in terms of completeness, accuracy, and timeliness? How do we ensure our most important institutions don’t succumb to data entropy, with poor data informing poor decisions? What can institutions do to protect their most valuable asset, ensuring it continues to inform their trajectory into the future?</a:t>
            </a:r>
            <a:br>
              <a:rPr lang="en-US" sz="1050" dirty="0"/>
            </a:br>
            <a:br>
              <a:rPr lang="en-US" sz="1050" dirty="0"/>
            </a:br>
            <a:r>
              <a:rPr lang="en-US" sz="1050" dirty="0"/>
              <a:t>In this whitepaper, we will explore why a high bar of data quality is imperative for every institution. We will highlight strategies to track and monitor data quality and data integrity, and then address how </a:t>
            </a:r>
            <a:r>
              <a:rPr lang="en-US" sz="1050" dirty="0" err="1"/>
              <a:t>organisations</a:t>
            </a:r>
            <a:r>
              <a:rPr lang="en-US" sz="1050" dirty="0"/>
              <a:t> can promote user trust in data. Finally, as a longstanding technology partner of governments, we will share our learnings from the COVID-19 response efforts, among others, on why the tenets of accountability and transparency are particularly crucial in crisis situations.</a:t>
            </a:r>
            <a:br>
              <a:rPr lang="en-US" sz="1050" dirty="0"/>
            </a:br>
            <a:endParaRPr sz="1050" dirty="0"/>
          </a:p>
        </p:txBody>
      </p:sp>
      <p:pic>
        <p:nvPicPr>
          <p:cNvPr id="394" name="Palantir-Logo-72dpi.png" descr="Palantir-Logo-72dpi.png"/>
          <p:cNvPicPr>
            <a:picLocks noChangeAspect="1"/>
          </p:cNvPicPr>
          <p:nvPr/>
        </p:nvPicPr>
        <p:blipFill>
          <a:blip r:embed="rId3"/>
          <a:stretch>
            <a:fillRect/>
          </a:stretch>
        </p:blipFill>
        <p:spPr>
          <a:xfrm>
            <a:off x="329354" y="8657046"/>
            <a:ext cx="635247" cy="153378"/>
          </a:xfrm>
          <a:prstGeom prst="rect">
            <a:avLst/>
          </a:prstGeom>
          <a:ln w="12700">
            <a:miter lim="400000"/>
          </a:ln>
        </p:spPr>
      </p:pic>
      <p:sp>
        <p:nvSpPr>
          <p:cNvPr id="396" name="Copyright © 2020 Palantir Technologies Inc. (&quot;Palantir&quot;). All right reserved. The information in this document is proprietary and confidential, and includes certain Palantir trade secrets. Unauthorized disclosure to any third party is strictly prohibited. The content provided herein is provided for informational purposes only and shall not create a warranty of any kind."/>
          <p:cNvSpPr txBox="1"/>
          <p:nvPr/>
        </p:nvSpPr>
        <p:spPr>
          <a:xfrm>
            <a:off x="1331862" y="8594244"/>
            <a:ext cx="4193935" cy="296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defTabSz="914400">
              <a:lnSpc>
                <a:spcPct val="110000"/>
              </a:lnSpc>
              <a:defRPr sz="600">
                <a:solidFill>
                  <a:srgbClr val="DBDBDB"/>
                </a:solidFill>
              </a:defRPr>
            </a:lvl1pPr>
          </a:lstStyle>
          <a:p>
            <a:r>
              <a:rPr lang="en-US" dirty="0"/>
              <a:t>Copyright © 2021 Palantir Technologies Inc. and affiliates (“Palantir”). All rights reserved. The information in this document is proprietary and provided for informational purposes only and shall not create a warranty of any kind. Any data contained herein is notional and for demonstration purposes only.</a:t>
            </a:r>
          </a:p>
        </p:txBody>
      </p:sp>
      <p:pic>
        <p:nvPicPr>
          <p:cNvPr id="397" name="Palantir-Logo-72dpi.png" descr="Palantir-Logo-72dpi.png"/>
          <p:cNvPicPr>
            <a:picLocks noChangeAspect="1"/>
          </p:cNvPicPr>
          <p:nvPr/>
        </p:nvPicPr>
        <p:blipFill>
          <a:blip r:embed="rId3"/>
          <a:srcRect r="80547"/>
          <a:stretch>
            <a:fillRect/>
          </a:stretch>
        </p:blipFill>
        <p:spPr>
          <a:xfrm>
            <a:off x="6380301" y="496711"/>
            <a:ext cx="148196" cy="183938"/>
          </a:xfrm>
          <a:prstGeom prst="rect">
            <a:avLst/>
          </a:prstGeom>
          <a:ln w="12700">
            <a:miter lim="400000"/>
          </a:ln>
        </p:spPr>
      </p:pic>
      <p:sp>
        <p:nvSpPr>
          <p:cNvPr id="12" name="Section Title Goes Here // 18pt">
            <a:extLst>
              <a:ext uri="{FF2B5EF4-FFF2-40B4-BE49-F238E27FC236}">
                <a16:creationId xmlns:a16="http://schemas.microsoft.com/office/drawing/2014/main" id="{7C560D55-F9D0-F548-BDAC-6EF04CA36F9C}"/>
              </a:ext>
            </a:extLst>
          </p:cNvPr>
          <p:cNvSpPr txBox="1"/>
          <p:nvPr/>
        </p:nvSpPr>
        <p:spPr>
          <a:xfrm>
            <a:off x="329184" y="1098770"/>
            <a:ext cx="1128514" cy="322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defTabSz="1425786">
              <a:defRPr sz="1800" spc="-50">
                <a:solidFill>
                  <a:srgbClr val="1E2124"/>
                </a:solidFill>
              </a:defRPr>
            </a:lvl1pPr>
          </a:lstStyle>
          <a:p>
            <a:r>
              <a:rPr lang="en-US" dirty="0"/>
              <a:t>Introduction</a:t>
            </a:r>
            <a:endParaRPr dirty="0"/>
          </a:p>
        </p:txBody>
      </p:sp>
      <p:sp>
        <p:nvSpPr>
          <p:cNvPr id="13" name="Supporting info can go here // 10pt">
            <a:extLst>
              <a:ext uri="{FF2B5EF4-FFF2-40B4-BE49-F238E27FC236}">
                <a16:creationId xmlns:a16="http://schemas.microsoft.com/office/drawing/2014/main" id="{B07E95B4-DC06-204E-B817-522F53F1D733}"/>
              </a:ext>
            </a:extLst>
          </p:cNvPr>
          <p:cNvSpPr txBox="1"/>
          <p:nvPr/>
        </p:nvSpPr>
        <p:spPr>
          <a:xfrm>
            <a:off x="329184" y="4536416"/>
            <a:ext cx="1270494" cy="179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1425786">
              <a:defRPr sz="1000" spc="-27">
                <a:solidFill>
                  <a:srgbClr val="A7A7A7"/>
                </a:solidFill>
              </a:defRPr>
            </a:lvl1pPr>
          </a:lstStyle>
          <a:p>
            <a:r>
              <a:rPr lang="en-US" dirty="0"/>
              <a:t>Why does it matter?</a:t>
            </a:r>
            <a:endParaRPr dirty="0"/>
          </a:p>
        </p:txBody>
      </p:sp>
      <p:sp>
        <p:nvSpPr>
          <p:cNvPr id="14" name="Body copy goes here // 11pt. Lorem ipsum dolor sit amet, consectetur adipiscing elit, sed do eiusmod tempor incididunt ut labore et dolore magna aliqua. Mi bibendum neque egestas congue quisque. Mollis nunc sed id semper risus in hendrerit gravida rutrum. Gravida neque convallis a cras. Mi quis hendrerit dolor magna eget est lorem.…">
            <a:extLst>
              <a:ext uri="{FF2B5EF4-FFF2-40B4-BE49-F238E27FC236}">
                <a16:creationId xmlns:a16="http://schemas.microsoft.com/office/drawing/2014/main" id="{6F6F50AB-87EE-184C-B272-6BCD0479CC1C}"/>
              </a:ext>
            </a:extLst>
          </p:cNvPr>
          <p:cNvSpPr txBox="1"/>
          <p:nvPr/>
        </p:nvSpPr>
        <p:spPr>
          <a:xfrm>
            <a:off x="1853184" y="4536416"/>
            <a:ext cx="4675292" cy="37591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1425786">
              <a:spcBef>
                <a:spcPts val="1000"/>
              </a:spcBef>
              <a:defRPr sz="1100" spc="-30">
                <a:solidFill>
                  <a:srgbClr val="1E2124"/>
                </a:solidFill>
              </a:defRPr>
            </a:pPr>
            <a:r>
              <a:rPr lang="en-US" sz="1050" dirty="0"/>
              <a:t>We start with data quality because it is the foundation upon which all successful data and analytics projects are built. A single bad dataset has the potential to compromise an entire data-driven initiative, triggering consumer distrust and rendering the effort moot. Worse, it could get into the hands of users and be misinterpreted or actioned upon. </a:t>
            </a:r>
            <a:br>
              <a:rPr lang="en-US" sz="1050" dirty="0"/>
            </a:br>
            <a:br>
              <a:rPr lang="en-US" sz="1050" dirty="0"/>
            </a:br>
            <a:r>
              <a:rPr lang="en-US" sz="1050" dirty="0"/>
              <a:t>Sometimes these lapses in data quality are simply a result of having the wrong source data (e.g., an incorrect mapping table), sometimes the data just represents a different perspective of correctness (e.g., different definitions of metrics between business groups), or sometimes it is due to mistakes in the data preparation (e.g., incorrect data cleaning logic). </a:t>
            </a:r>
            <a:br>
              <a:rPr lang="en-US" sz="1050" dirty="0"/>
            </a:br>
            <a:br>
              <a:rPr lang="en-US" sz="1050" dirty="0"/>
            </a:br>
            <a:r>
              <a:rPr lang="en-US" sz="1050" dirty="0"/>
              <a:t>When users are blind to assumptions or issues in their data, the decisions made upon that flawed data can propagate quickly throughout an </a:t>
            </a:r>
            <a:r>
              <a:rPr lang="en-US" sz="1050" dirty="0" err="1"/>
              <a:t>organisation</a:t>
            </a:r>
            <a:r>
              <a:rPr lang="en-US" sz="1050" dirty="0"/>
              <a:t>, with successive levels of users left none the wiser. This is why data quality must be paired with robust data transparency: all users, with relevant roles and permissions, should have the full context necessary to appropriately use and trust their data.</a:t>
            </a:r>
            <a:br>
              <a:rPr lang="en-US" sz="1050" dirty="0"/>
            </a:br>
            <a:endParaRPr sz="1050" dirty="0"/>
          </a:p>
        </p:txBody>
      </p:sp>
      <p:sp>
        <p:nvSpPr>
          <p:cNvPr id="15" name="Line">
            <a:extLst>
              <a:ext uri="{FF2B5EF4-FFF2-40B4-BE49-F238E27FC236}">
                <a16:creationId xmlns:a16="http://schemas.microsoft.com/office/drawing/2014/main" id="{4CA0FD19-564A-5642-8EF0-4088CA138939}"/>
              </a:ext>
            </a:extLst>
          </p:cNvPr>
          <p:cNvSpPr/>
          <p:nvPr/>
        </p:nvSpPr>
        <p:spPr>
          <a:xfrm>
            <a:off x="329184" y="4270242"/>
            <a:ext cx="6199292" cy="1"/>
          </a:xfrm>
          <a:prstGeom prst="line">
            <a:avLst/>
          </a:prstGeom>
          <a:ln w="6350">
            <a:solidFill>
              <a:srgbClr val="A7A7A7"/>
            </a:solidFill>
            <a:miter/>
          </a:ln>
        </p:spPr>
        <p:txBody>
          <a:bodyPr lIns="45718" tIns="45718" rIns="45718" bIns="45718"/>
          <a:lstStyle/>
          <a:p>
            <a:endParaRPr/>
          </a:p>
        </p:txBody>
      </p:sp>
      <p:sp>
        <p:nvSpPr>
          <p:cNvPr id="16" name="Line">
            <a:extLst>
              <a:ext uri="{FF2B5EF4-FFF2-40B4-BE49-F238E27FC236}">
                <a16:creationId xmlns:a16="http://schemas.microsoft.com/office/drawing/2014/main" id="{E9D2A58A-FD51-5D41-B2F5-10C58582F041}"/>
              </a:ext>
            </a:extLst>
          </p:cNvPr>
          <p:cNvSpPr/>
          <p:nvPr/>
        </p:nvSpPr>
        <p:spPr>
          <a:xfrm>
            <a:off x="329184" y="8343848"/>
            <a:ext cx="6199292" cy="1"/>
          </a:xfrm>
          <a:prstGeom prst="line">
            <a:avLst/>
          </a:prstGeom>
          <a:ln w="6350">
            <a:solidFill>
              <a:srgbClr val="A7A7A7"/>
            </a:solidFill>
            <a:miter/>
          </a:ln>
        </p:spPr>
        <p:txBody>
          <a:bodyPr lIns="45718" tIns="45718" rIns="45718" bIns="45718"/>
          <a:lstStyle/>
          <a:p>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lide Number"/>
          <p:cNvSpPr txBox="1">
            <a:spLocks noGrp="1"/>
          </p:cNvSpPr>
          <p:nvPr>
            <p:ph type="sldNum" sz="quarter" idx="2"/>
          </p:nvPr>
        </p:nvSpPr>
        <p:spPr>
          <a:xfrm>
            <a:off x="6374682" y="8674878"/>
            <a:ext cx="153963"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sp>
        <p:nvSpPr>
          <p:cNvPr id="400" name="Line"/>
          <p:cNvSpPr/>
          <p:nvPr/>
        </p:nvSpPr>
        <p:spPr>
          <a:xfrm>
            <a:off x="329354" y="366536"/>
            <a:ext cx="6199292" cy="1"/>
          </a:xfrm>
          <a:prstGeom prst="line">
            <a:avLst/>
          </a:prstGeom>
          <a:ln w="6350">
            <a:solidFill>
              <a:srgbClr val="1E2124"/>
            </a:solidFill>
            <a:miter/>
          </a:ln>
        </p:spPr>
        <p:txBody>
          <a:bodyPr lIns="45718" tIns="45718" rIns="45718" bIns="45718"/>
          <a:lstStyle/>
          <a:p>
            <a:endParaRPr/>
          </a:p>
        </p:txBody>
      </p:sp>
      <p:sp>
        <p:nvSpPr>
          <p:cNvPr id="402" name="Line"/>
          <p:cNvSpPr/>
          <p:nvPr/>
        </p:nvSpPr>
        <p:spPr>
          <a:xfrm>
            <a:off x="329184" y="974945"/>
            <a:ext cx="6199292" cy="1"/>
          </a:xfrm>
          <a:prstGeom prst="line">
            <a:avLst/>
          </a:prstGeom>
          <a:ln w="6350">
            <a:solidFill>
              <a:srgbClr val="1E2124"/>
            </a:solidFill>
            <a:miter/>
          </a:ln>
        </p:spPr>
        <p:txBody>
          <a:bodyPr lIns="45718" tIns="45718" rIns="45718" bIns="45718"/>
          <a:lstStyle/>
          <a:p>
            <a:endParaRPr/>
          </a:p>
        </p:txBody>
      </p:sp>
      <p:pic>
        <p:nvPicPr>
          <p:cNvPr id="405" name="Palantir-Logo-72dpi.png" descr="Palantir-Logo-72dpi.png"/>
          <p:cNvPicPr>
            <a:picLocks noChangeAspect="1"/>
          </p:cNvPicPr>
          <p:nvPr/>
        </p:nvPicPr>
        <p:blipFill>
          <a:blip r:embed="rId3"/>
          <a:stretch>
            <a:fillRect/>
          </a:stretch>
        </p:blipFill>
        <p:spPr>
          <a:xfrm>
            <a:off x="329354" y="8657046"/>
            <a:ext cx="635247" cy="153378"/>
          </a:xfrm>
          <a:prstGeom prst="rect">
            <a:avLst/>
          </a:prstGeom>
          <a:ln w="12700">
            <a:miter lim="400000"/>
          </a:ln>
        </p:spPr>
      </p:pic>
      <p:sp>
        <p:nvSpPr>
          <p:cNvPr id="412" name="Facilisi cras fermentum odio eu feugiat pretium nibh ipsum consequat. Sit amet dictum sit amet justo donec enim diam. Et leo duis ut diam quam nulla porttitor. Ac orci phasellus egestas tellus rutrum tellus pellentesque eu tincidunt. Vitae suscipit tellus mauris a diam. Nisl vel pretium lectus quam id leo in. Tincidunt dui ut ornare lectus sit."/>
          <p:cNvSpPr txBox="1"/>
          <p:nvPr/>
        </p:nvSpPr>
        <p:spPr>
          <a:xfrm>
            <a:off x="1853354" y="1225296"/>
            <a:ext cx="4675292" cy="4097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1425786">
              <a:spcBef>
                <a:spcPts val="1000"/>
              </a:spcBef>
              <a:defRPr sz="1100" spc="-30">
                <a:solidFill>
                  <a:srgbClr val="1E2124"/>
                </a:solidFill>
              </a:defRPr>
            </a:lvl1pPr>
          </a:lstStyle>
          <a:p>
            <a:r>
              <a:rPr lang="en-US" sz="1050" dirty="0"/>
              <a:t>All data is not created equal, and rarely does it come packaged in a clean, reliable form that is easy to </a:t>
            </a:r>
            <a:r>
              <a:rPr lang="en-US" sz="1050" dirty="0" err="1"/>
              <a:t>analyse</a:t>
            </a:r>
            <a:r>
              <a:rPr lang="en-US" sz="1050" dirty="0"/>
              <a:t>. The reality is that there is no perfect data source. Sometimes, the source lacks the breadth or depth of necessary information. Other times, source systems are antiquated, rendering the data architecture, schemas, or structure inadequate to support a new use case. To compound the problem, many sources contain inaccurate data, get updated inconsistently, or are just altogether out-of-date. The examples are plentiful and these only scratch the surface. </a:t>
            </a:r>
          </a:p>
          <a:p>
            <a:pPr>
              <a:defRPr sz="1100" spc="-30">
                <a:solidFill>
                  <a:srgbClr val="1E2124"/>
                </a:solidFill>
              </a:defRPr>
            </a:pPr>
            <a:r>
              <a:rPr lang="en-US" sz="1050" dirty="0"/>
              <a:t>Beyond the data itself, important context (metadata) surrounding the data can often be piecemeal or non-existent. All too often, updates are received in the form of one-off extracts or CSVs with no visibility into where the data came from, when it was last updated, or any indications of potential issues or shortcomings. In the event this information does exist, it might only be found in an email or verbal exchange with no lasting record. </a:t>
            </a:r>
            <a:br>
              <a:rPr lang="en-US" sz="1050" dirty="0"/>
            </a:br>
            <a:br>
              <a:rPr lang="en-US" sz="1050" dirty="0"/>
            </a:br>
            <a:r>
              <a:rPr lang="en-US" sz="1050" dirty="0"/>
              <a:t>These myriad issues can affect a single dataset. Now, imagine taking tens or hundreds of data feeds and </a:t>
            </a:r>
            <a:r>
              <a:rPr lang="en-US" sz="1050" dirty="0" err="1"/>
              <a:t>harmonising</a:t>
            </a:r>
            <a:r>
              <a:rPr lang="en-US" sz="1050" dirty="0"/>
              <a:t> them into a single source of truth. Differing reporting standards, definitions, schemas, and formats make it difficult to ensure the data is properly prepared, merged, and vetted before it goes in front of decision-makers.</a:t>
            </a:r>
          </a:p>
        </p:txBody>
      </p:sp>
      <p:sp>
        <p:nvSpPr>
          <p:cNvPr id="414" name="Supporting info can go here // 10pt"/>
          <p:cNvSpPr txBox="1"/>
          <p:nvPr/>
        </p:nvSpPr>
        <p:spPr>
          <a:xfrm>
            <a:off x="329354" y="1225296"/>
            <a:ext cx="1270494" cy="179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1425786">
              <a:defRPr sz="1000" spc="-27">
                <a:solidFill>
                  <a:srgbClr val="A7A7A7"/>
                </a:solidFill>
              </a:defRPr>
            </a:lvl1pPr>
          </a:lstStyle>
          <a:p>
            <a:r>
              <a:rPr lang="en-US" dirty="0"/>
              <a:t>Why is it difficult?</a:t>
            </a:r>
            <a:endParaRPr dirty="0"/>
          </a:p>
        </p:txBody>
      </p:sp>
      <p:sp>
        <p:nvSpPr>
          <p:cNvPr id="415" name="Copyright © 2020 Palantir Technologies Inc. (&quot;Palantir&quot;). All right reserved. The information in this document is proprietary and confidential, and includes certain Palantir trade secrets. Unauthorized disclosure to any third party is strictly prohibited. The content provided herein is provided for informational purposes only and shall not create a warranty of any kind."/>
          <p:cNvSpPr txBox="1"/>
          <p:nvPr/>
        </p:nvSpPr>
        <p:spPr>
          <a:xfrm>
            <a:off x="1853354" y="8613310"/>
            <a:ext cx="4193935" cy="296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914400">
              <a:lnSpc>
                <a:spcPct val="110000"/>
              </a:lnSpc>
              <a:defRPr sz="600">
                <a:solidFill>
                  <a:srgbClr val="DBDBDB"/>
                </a:solidFill>
              </a:defRPr>
            </a:lvl1pPr>
          </a:lstStyle>
          <a:p>
            <a:r>
              <a:rPr lang="en-US" dirty="0"/>
              <a:t>Copyright © 2021 Palantir Technologies Inc. and affiliates (“Palantir”). All rights reserved. The information in this document is proprietary and provided for informational purposes only and shall not create a warranty of any kind. Any data contained herein is notional and for demonstration purposes only.</a:t>
            </a:r>
          </a:p>
        </p:txBody>
      </p:sp>
      <p:pic>
        <p:nvPicPr>
          <p:cNvPr id="416" name="Palantir-Logo-72dpi.png" descr="Palantir-Logo-72dpi.png"/>
          <p:cNvPicPr>
            <a:picLocks noChangeAspect="1"/>
          </p:cNvPicPr>
          <p:nvPr/>
        </p:nvPicPr>
        <p:blipFill>
          <a:blip r:embed="rId3"/>
          <a:srcRect r="80547"/>
          <a:stretch>
            <a:fillRect/>
          </a:stretch>
        </p:blipFill>
        <p:spPr>
          <a:xfrm>
            <a:off x="6380301" y="496711"/>
            <a:ext cx="148196" cy="183938"/>
          </a:xfrm>
          <a:prstGeom prst="rect">
            <a:avLst/>
          </a:prstGeom>
          <a:ln w="12700">
            <a:miter lim="400000"/>
          </a:ln>
        </p:spPr>
      </p:pic>
      <p:sp>
        <p:nvSpPr>
          <p:cNvPr id="21" name="Body copy goes here // 11pt. Lorem ipsum dolor sit amet, consectetur adipiscing elit, sed do eiusmod tempor incididunt ut labore et dolore magna aliqua. Mi bibendum neque egestas congue quisque. Mollis nunc sed id semper risus in hendrerit gravida rutrum. Gravida neque convallis a cras. Mi quis hendrerit dolor magna eget est lorem.…">
            <a:extLst>
              <a:ext uri="{FF2B5EF4-FFF2-40B4-BE49-F238E27FC236}">
                <a16:creationId xmlns:a16="http://schemas.microsoft.com/office/drawing/2014/main" id="{D24C1B95-7604-BC4E-91D7-7FF166F9E5B4}"/>
              </a:ext>
            </a:extLst>
          </p:cNvPr>
          <p:cNvSpPr txBox="1"/>
          <p:nvPr/>
        </p:nvSpPr>
        <p:spPr>
          <a:xfrm>
            <a:off x="1853354" y="2922292"/>
            <a:ext cx="4675292" cy="1881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1425786">
              <a:spcBef>
                <a:spcPts val="1000"/>
              </a:spcBef>
              <a:defRPr sz="1100" spc="-30">
                <a:solidFill>
                  <a:srgbClr val="1E2124"/>
                </a:solidFill>
              </a:defRPr>
            </a:pPr>
            <a:endParaRPr sz="1050" dirty="0"/>
          </a:p>
        </p:txBody>
      </p:sp>
      <p:grpSp>
        <p:nvGrpSpPr>
          <p:cNvPr id="22" name="Group 21">
            <a:extLst>
              <a:ext uri="{FF2B5EF4-FFF2-40B4-BE49-F238E27FC236}">
                <a16:creationId xmlns:a16="http://schemas.microsoft.com/office/drawing/2014/main" id="{CA970C57-8FC5-6847-957A-8D3A0CF89594}"/>
              </a:ext>
            </a:extLst>
          </p:cNvPr>
          <p:cNvGrpSpPr/>
          <p:nvPr/>
        </p:nvGrpSpPr>
        <p:grpSpPr>
          <a:xfrm>
            <a:off x="1803109" y="5511114"/>
            <a:ext cx="4709744" cy="2672771"/>
            <a:chOff x="1799095" y="5206314"/>
            <a:chExt cx="4692437" cy="2594917"/>
          </a:xfrm>
        </p:grpSpPr>
        <p:pic>
          <p:nvPicPr>
            <p:cNvPr id="23" name="Picture 22" descr="A screenshot of a computer&#10;&#10;Description automatically generated with medium confidence">
              <a:extLst>
                <a:ext uri="{FF2B5EF4-FFF2-40B4-BE49-F238E27FC236}">
                  <a16:creationId xmlns:a16="http://schemas.microsoft.com/office/drawing/2014/main" id="{505DC076-7191-0A4F-92E4-9C91A90B20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9095" y="5206314"/>
              <a:ext cx="4692437" cy="2594917"/>
            </a:xfrm>
            <a:prstGeom prst="rect">
              <a:avLst/>
            </a:prstGeom>
          </p:spPr>
        </p:pic>
        <p:sp>
          <p:nvSpPr>
            <p:cNvPr id="24" name="Rectangle 23">
              <a:extLst>
                <a:ext uri="{FF2B5EF4-FFF2-40B4-BE49-F238E27FC236}">
                  <a16:creationId xmlns:a16="http://schemas.microsoft.com/office/drawing/2014/main" id="{BF8F9255-D76B-A44C-B57D-4E5A60CA23FD}"/>
                </a:ext>
              </a:extLst>
            </p:cNvPr>
            <p:cNvSpPr/>
            <p:nvPr/>
          </p:nvSpPr>
          <p:spPr>
            <a:xfrm>
              <a:off x="1853354" y="5519351"/>
              <a:ext cx="1161695" cy="164757"/>
            </a:xfrm>
            <a:prstGeom prst="rect">
              <a:avLst/>
            </a:prstGeom>
            <a:solidFill>
              <a:schemeClr val="tx1"/>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8336" tIns="28336" rIns="28336" bIns="28336" numCol="1" spcCol="38100" rtlCol="0" anchor="ctr">
              <a:spAutoFit/>
            </a:bodyPr>
            <a:lstStyle/>
            <a:p>
              <a:pPr marL="0" marR="0" indent="0" algn="l" defTabSz="625064" rtl="0" fontAlgn="auto" latinLnBrk="0" hangingPunct="0">
                <a:lnSpc>
                  <a:spcPct val="130000"/>
                </a:lnSpc>
                <a:spcBef>
                  <a:spcPts val="0"/>
                </a:spcBef>
                <a:spcAft>
                  <a:spcPts val="0"/>
                </a:spcAft>
                <a:buClrTx/>
                <a:buSzTx/>
                <a:buFontTx/>
                <a:buNone/>
                <a:tabLst/>
              </a:pPr>
              <a:endParaRPr kumimoji="0" lang="en-US" sz="2600" b="0" i="0" u="none" strike="noStrike" cap="none" spc="0" normalizeH="0" baseline="0">
                <a:ln>
                  <a:noFill/>
                </a:ln>
                <a:solidFill>
                  <a:srgbClr val="1E2326"/>
                </a:solidFill>
                <a:effectLst/>
                <a:uFillTx/>
                <a:latin typeface="+mn-lt"/>
                <a:ea typeface="+mn-ea"/>
                <a:cs typeface="+mn-cs"/>
                <a:sym typeface="Arial"/>
              </a:endParaRPr>
            </a:p>
          </p:txBody>
        </p:sp>
        <p:sp>
          <p:nvSpPr>
            <p:cNvPr id="25" name="Rectangle 24">
              <a:extLst>
                <a:ext uri="{FF2B5EF4-FFF2-40B4-BE49-F238E27FC236}">
                  <a16:creationId xmlns:a16="http://schemas.microsoft.com/office/drawing/2014/main" id="{6B77510E-1DE6-8540-868B-F3C499ED19D9}"/>
                </a:ext>
              </a:extLst>
            </p:cNvPr>
            <p:cNvSpPr/>
            <p:nvPr/>
          </p:nvSpPr>
          <p:spPr>
            <a:xfrm>
              <a:off x="2434202" y="7245178"/>
              <a:ext cx="654988" cy="164757"/>
            </a:xfrm>
            <a:prstGeom prst="rect">
              <a:avLst/>
            </a:prstGeom>
            <a:solidFill>
              <a:schemeClr val="tx1"/>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8336" tIns="28336" rIns="28336" bIns="28336" numCol="1" spcCol="38100" rtlCol="0" anchor="ctr">
              <a:spAutoFit/>
            </a:bodyPr>
            <a:lstStyle/>
            <a:p>
              <a:pPr marL="0" marR="0" indent="0" algn="l" defTabSz="625064" rtl="0" fontAlgn="auto" latinLnBrk="0" hangingPunct="0">
                <a:lnSpc>
                  <a:spcPct val="130000"/>
                </a:lnSpc>
                <a:spcBef>
                  <a:spcPts val="0"/>
                </a:spcBef>
                <a:spcAft>
                  <a:spcPts val="0"/>
                </a:spcAft>
                <a:buClrTx/>
                <a:buSzTx/>
                <a:buFontTx/>
                <a:buNone/>
                <a:tabLst/>
              </a:pPr>
              <a:endParaRPr kumimoji="0" lang="en-US" sz="2600" b="0" i="0" u="none" strike="noStrike" cap="none" spc="0" normalizeH="0" baseline="0">
                <a:ln>
                  <a:noFill/>
                </a:ln>
                <a:solidFill>
                  <a:srgbClr val="1E2326"/>
                </a:solidFill>
                <a:effectLst/>
                <a:uFillTx/>
                <a:latin typeface="+mn-lt"/>
                <a:ea typeface="+mn-ea"/>
                <a:cs typeface="+mn-cs"/>
                <a:sym typeface="Arial"/>
              </a:endParaRPr>
            </a:p>
          </p:txBody>
        </p:sp>
      </p:grpSp>
      <p:sp>
        <p:nvSpPr>
          <p:cNvPr id="26" name="Line">
            <a:extLst>
              <a:ext uri="{FF2B5EF4-FFF2-40B4-BE49-F238E27FC236}">
                <a16:creationId xmlns:a16="http://schemas.microsoft.com/office/drawing/2014/main" id="{D80D2A8F-6582-F344-ADEF-A1CA9AB97118}"/>
              </a:ext>
            </a:extLst>
          </p:cNvPr>
          <p:cNvSpPr/>
          <p:nvPr/>
        </p:nvSpPr>
        <p:spPr>
          <a:xfrm>
            <a:off x="329184" y="8343848"/>
            <a:ext cx="6199292" cy="1"/>
          </a:xfrm>
          <a:prstGeom prst="line">
            <a:avLst/>
          </a:prstGeom>
          <a:ln w="6350">
            <a:solidFill>
              <a:srgbClr val="A7A7A7"/>
            </a:solidFill>
            <a:miter/>
          </a:ln>
        </p:spPr>
        <p:txBody>
          <a:bodyPr lIns="45718" tIns="45718" rIns="45718" bIns="45718"/>
          <a:lstStyle/>
          <a:p>
            <a:endParaRPr/>
          </a:p>
        </p:txBody>
      </p:sp>
      <p:sp>
        <p:nvSpPr>
          <p:cNvPr id="17" name="White Paper Title Goes Here // 10pt">
            <a:extLst>
              <a:ext uri="{FF2B5EF4-FFF2-40B4-BE49-F238E27FC236}">
                <a16:creationId xmlns:a16="http://schemas.microsoft.com/office/drawing/2014/main" id="{CEE6F48A-13A9-854B-8EE2-A2FE04D949C7}"/>
              </a:ext>
            </a:extLst>
          </p:cNvPr>
          <p:cNvSpPr txBox="1"/>
          <p:nvPr/>
        </p:nvSpPr>
        <p:spPr>
          <a:xfrm>
            <a:off x="329354" y="490361"/>
            <a:ext cx="4100931" cy="156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defTabSz="1425786">
              <a:lnSpc>
                <a:spcPct val="110000"/>
              </a:lnSpc>
              <a:defRPr sz="1000" spc="-17">
                <a:solidFill>
                  <a:srgbClr val="1E2124"/>
                </a:solidFill>
              </a:defRPr>
            </a:lvl1pPr>
          </a:lstStyle>
          <a:p>
            <a:r>
              <a:rPr lang="en-US" dirty="0"/>
              <a:t>Trust in Data | Strategies to manage data quality, integrity, and transparency</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lide Number"/>
          <p:cNvSpPr txBox="1">
            <a:spLocks noGrp="1"/>
          </p:cNvSpPr>
          <p:nvPr>
            <p:ph type="sldNum" sz="quarter" idx="2"/>
          </p:nvPr>
        </p:nvSpPr>
        <p:spPr>
          <a:xfrm>
            <a:off x="6374682" y="8674878"/>
            <a:ext cx="153963"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a:t>
            </a:fld>
            <a:endParaRPr/>
          </a:p>
        </p:txBody>
      </p:sp>
      <p:sp>
        <p:nvSpPr>
          <p:cNvPr id="400" name="Line"/>
          <p:cNvSpPr/>
          <p:nvPr/>
        </p:nvSpPr>
        <p:spPr>
          <a:xfrm>
            <a:off x="329354" y="366536"/>
            <a:ext cx="6199292" cy="1"/>
          </a:xfrm>
          <a:prstGeom prst="line">
            <a:avLst/>
          </a:prstGeom>
          <a:ln w="6350">
            <a:solidFill>
              <a:srgbClr val="1E2124"/>
            </a:solidFill>
            <a:miter/>
          </a:ln>
        </p:spPr>
        <p:txBody>
          <a:bodyPr lIns="45718" tIns="45718" rIns="45718" bIns="45718"/>
          <a:lstStyle/>
          <a:p>
            <a:endParaRPr/>
          </a:p>
        </p:txBody>
      </p:sp>
      <p:sp>
        <p:nvSpPr>
          <p:cNvPr id="402" name="Line"/>
          <p:cNvSpPr/>
          <p:nvPr/>
        </p:nvSpPr>
        <p:spPr>
          <a:xfrm>
            <a:off x="329354" y="974945"/>
            <a:ext cx="6199292" cy="1"/>
          </a:xfrm>
          <a:prstGeom prst="line">
            <a:avLst/>
          </a:prstGeom>
          <a:ln w="6350">
            <a:solidFill>
              <a:srgbClr val="1E2124"/>
            </a:solidFill>
            <a:miter/>
          </a:ln>
        </p:spPr>
        <p:txBody>
          <a:bodyPr lIns="45718" tIns="45718" rIns="45718" bIns="45718"/>
          <a:lstStyle/>
          <a:p>
            <a:endParaRPr/>
          </a:p>
        </p:txBody>
      </p:sp>
      <p:pic>
        <p:nvPicPr>
          <p:cNvPr id="405" name="Palantir-Logo-72dpi.png" descr="Palantir-Logo-72dpi.png"/>
          <p:cNvPicPr>
            <a:picLocks noChangeAspect="1"/>
          </p:cNvPicPr>
          <p:nvPr/>
        </p:nvPicPr>
        <p:blipFill>
          <a:blip r:embed="rId3"/>
          <a:stretch>
            <a:fillRect/>
          </a:stretch>
        </p:blipFill>
        <p:spPr>
          <a:xfrm>
            <a:off x="329354" y="8657046"/>
            <a:ext cx="635247" cy="153378"/>
          </a:xfrm>
          <a:prstGeom prst="rect">
            <a:avLst/>
          </a:prstGeom>
          <a:ln w="12700">
            <a:miter lim="400000"/>
          </a:ln>
        </p:spPr>
      </p:pic>
      <p:sp>
        <p:nvSpPr>
          <p:cNvPr id="406" name="Supporting info can go here // 10pt"/>
          <p:cNvSpPr txBox="1"/>
          <p:nvPr/>
        </p:nvSpPr>
        <p:spPr>
          <a:xfrm>
            <a:off x="329184" y="1225296"/>
            <a:ext cx="1401962" cy="179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defTabSz="1425786">
              <a:defRPr sz="1000" spc="-27">
                <a:solidFill>
                  <a:srgbClr val="A7A7A7"/>
                </a:solidFill>
              </a:defRPr>
            </a:lvl1pPr>
          </a:lstStyle>
          <a:p>
            <a:r>
              <a:rPr lang="en-US" dirty="0"/>
              <a:t>How we think about it</a:t>
            </a:r>
            <a:endParaRPr dirty="0"/>
          </a:p>
        </p:txBody>
      </p:sp>
      <p:sp>
        <p:nvSpPr>
          <p:cNvPr id="415" name="Copyright © 2020 Palantir Technologies Inc. (&quot;Palantir&quot;). All right reserved. The information in this document is proprietary and confidential, and includes certain Palantir trade secrets. Unauthorized disclosure to any third party is strictly prohibited. The content provided herein is provided for informational purposes only and shall not create a warranty of any kind."/>
          <p:cNvSpPr txBox="1"/>
          <p:nvPr/>
        </p:nvSpPr>
        <p:spPr>
          <a:xfrm>
            <a:off x="1853354" y="8613310"/>
            <a:ext cx="4193935" cy="296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914400">
              <a:lnSpc>
                <a:spcPct val="110000"/>
              </a:lnSpc>
              <a:defRPr sz="600">
                <a:solidFill>
                  <a:srgbClr val="DBDBDB"/>
                </a:solidFill>
              </a:defRPr>
            </a:lvl1pPr>
          </a:lstStyle>
          <a:p>
            <a:r>
              <a:rPr lang="en-US" dirty="0"/>
              <a:t>Copyright © 2021 Palantir Technologies Inc. and affiliates (“Palantir”). All rights reserved. The information in this document is proprietary and provided for informational purposes only and shall not create a warranty of any kind. Any data contained herein is notional and for demonstration purposes only.</a:t>
            </a:r>
          </a:p>
        </p:txBody>
      </p:sp>
      <p:pic>
        <p:nvPicPr>
          <p:cNvPr id="416" name="Palantir-Logo-72dpi.png" descr="Palantir-Logo-72dpi.png"/>
          <p:cNvPicPr>
            <a:picLocks noChangeAspect="1"/>
          </p:cNvPicPr>
          <p:nvPr/>
        </p:nvPicPr>
        <p:blipFill>
          <a:blip r:embed="rId3"/>
          <a:srcRect r="80547"/>
          <a:stretch>
            <a:fillRect/>
          </a:stretch>
        </p:blipFill>
        <p:spPr>
          <a:xfrm>
            <a:off x="6380301" y="496711"/>
            <a:ext cx="148196" cy="183938"/>
          </a:xfrm>
          <a:prstGeom prst="rect">
            <a:avLst/>
          </a:prstGeom>
          <a:ln w="12700">
            <a:miter lim="400000"/>
          </a:ln>
        </p:spPr>
      </p:pic>
      <p:sp>
        <p:nvSpPr>
          <p:cNvPr id="11" name="White Paper Title Goes Here // 10pt">
            <a:extLst>
              <a:ext uri="{FF2B5EF4-FFF2-40B4-BE49-F238E27FC236}">
                <a16:creationId xmlns:a16="http://schemas.microsoft.com/office/drawing/2014/main" id="{F44302C7-C742-DD41-8EE3-CA05CA6D13A0}"/>
              </a:ext>
            </a:extLst>
          </p:cNvPr>
          <p:cNvSpPr txBox="1"/>
          <p:nvPr/>
        </p:nvSpPr>
        <p:spPr>
          <a:xfrm>
            <a:off x="329354" y="490361"/>
            <a:ext cx="4100931" cy="156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defTabSz="1425786">
              <a:lnSpc>
                <a:spcPct val="110000"/>
              </a:lnSpc>
              <a:defRPr sz="1000" spc="-17">
                <a:solidFill>
                  <a:srgbClr val="1E2124"/>
                </a:solidFill>
              </a:defRPr>
            </a:lvl1pPr>
          </a:lstStyle>
          <a:p>
            <a:r>
              <a:rPr lang="en-US" dirty="0"/>
              <a:t>Trust in Data | Strategies to manage data quality, integrity, and transparency</a:t>
            </a:r>
            <a:endParaRPr dirty="0"/>
          </a:p>
        </p:txBody>
      </p:sp>
      <p:sp>
        <p:nvSpPr>
          <p:cNvPr id="12" name="Facilisi cras fermentum odio eu feugiat pretium nibh ipsum consequat. Sit amet dictum sit amet justo donec enim diam. Et leo duis ut diam quam nulla porttitor. Ac orci phasellus egestas tellus rutrum tellus pellentesque eu tincidunt. Vitae suscipit tellus mauris a diam. Nisl vel pretium lectus quam id leo in. Tincidunt dui ut ornare lectus sit.">
            <a:extLst>
              <a:ext uri="{FF2B5EF4-FFF2-40B4-BE49-F238E27FC236}">
                <a16:creationId xmlns:a16="http://schemas.microsoft.com/office/drawing/2014/main" id="{A3BD64FF-F54B-6949-960D-D113BC85CADB}"/>
              </a:ext>
            </a:extLst>
          </p:cNvPr>
          <p:cNvSpPr txBox="1"/>
          <p:nvPr/>
        </p:nvSpPr>
        <p:spPr>
          <a:xfrm>
            <a:off x="1853354" y="1225296"/>
            <a:ext cx="4675292" cy="30294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1425786">
              <a:spcBef>
                <a:spcPts val="1000"/>
              </a:spcBef>
              <a:defRPr sz="1100" spc="-30">
                <a:solidFill>
                  <a:srgbClr val="1E2124"/>
                </a:solidFill>
              </a:defRPr>
            </a:lvl1pPr>
          </a:lstStyle>
          <a:p>
            <a:r>
              <a:rPr lang="en-US" sz="1050" dirty="0"/>
              <a:t>Whenever we commence a project, we encourage users and decision makers to ask the following fundamental questions of their data asset: </a:t>
            </a:r>
          </a:p>
          <a:p>
            <a:pPr marL="171450" indent="-171450">
              <a:spcBef>
                <a:spcPts val="500"/>
              </a:spcBef>
              <a:buFont typeface="Arial" panose="020B0604020202020204" pitchFamily="34" charset="0"/>
              <a:buChar char="•"/>
            </a:pPr>
            <a:r>
              <a:rPr lang="en-US" sz="1050" dirty="0"/>
              <a:t>What sources make up this data asset? How reputable are these data sources? What do we know about where this data comes from?</a:t>
            </a:r>
          </a:p>
          <a:p>
            <a:pPr marL="171450" indent="-171450">
              <a:spcBef>
                <a:spcPts val="500"/>
              </a:spcBef>
              <a:buFont typeface="Arial" panose="020B0604020202020204" pitchFamily="34" charset="0"/>
              <a:buChar char="•"/>
            </a:pPr>
            <a:r>
              <a:rPr lang="en-US" sz="1050" dirty="0"/>
              <a:t>How trustworthy are these data sources? Is this data skewed such that it might result in misleading interpretations?</a:t>
            </a:r>
          </a:p>
          <a:p>
            <a:pPr marL="171450" indent="-171450">
              <a:spcBef>
                <a:spcPts val="500"/>
              </a:spcBef>
              <a:buFont typeface="Arial" panose="020B0604020202020204" pitchFamily="34" charset="0"/>
              <a:buChar char="•"/>
            </a:pPr>
            <a:r>
              <a:rPr lang="en-US" sz="1050" dirty="0"/>
              <a:t>How consistent is this data? Will we know if the shape or quality of the data changes or deteriorates?</a:t>
            </a:r>
          </a:p>
          <a:p>
            <a:pPr marL="171450" indent="-171450">
              <a:spcBef>
                <a:spcPts val="500"/>
              </a:spcBef>
              <a:buFont typeface="Arial" panose="020B0604020202020204" pitchFamily="34" charset="0"/>
              <a:buChar char="•"/>
            </a:pPr>
            <a:r>
              <a:rPr lang="en-US" sz="1050" dirty="0"/>
              <a:t>When was this data last updated? Is there a lag or reporting? If so, how might it affect the data and decision-making?</a:t>
            </a:r>
          </a:p>
          <a:p>
            <a:pPr marL="171450" indent="-171450">
              <a:spcBef>
                <a:spcPts val="500"/>
              </a:spcBef>
              <a:buFont typeface="Arial" panose="020B0604020202020204" pitchFamily="34" charset="0"/>
              <a:buChar char="•"/>
            </a:pPr>
            <a:r>
              <a:rPr lang="en-US" sz="1050" dirty="0"/>
              <a:t>If there are multiple data sources that need to be joined together, which data source takes precedence if there is a conflict? How can we track the decision to overwrite or </a:t>
            </a:r>
            <a:r>
              <a:rPr lang="en-US" sz="1050" dirty="0" err="1"/>
              <a:t>prioritise</a:t>
            </a:r>
            <a:r>
              <a:rPr lang="en-US" sz="1050" dirty="0"/>
              <a:t> a data source? </a:t>
            </a:r>
          </a:p>
        </p:txBody>
      </p:sp>
      <p:sp>
        <p:nvSpPr>
          <p:cNvPr id="13" name="Body copy goes here // 11pt. Lorem ipsum dolor sit amet, consectetur adipiscing elit, sed do eiusmod tempor incididunt ut labore et dolore magna aliqua. Mi bibendum neque egestas congue quisque. Mollis nunc sed id semper risus in hendrerit gravida rutrum. Gravida neque convallis a cras. Mi quis hendrerit dolor magna eget est lorem.…">
            <a:extLst>
              <a:ext uri="{FF2B5EF4-FFF2-40B4-BE49-F238E27FC236}">
                <a16:creationId xmlns:a16="http://schemas.microsoft.com/office/drawing/2014/main" id="{4539C02B-6A6E-EE45-843E-9B66CA6FF32F}"/>
              </a:ext>
            </a:extLst>
          </p:cNvPr>
          <p:cNvSpPr txBox="1"/>
          <p:nvPr/>
        </p:nvSpPr>
        <p:spPr>
          <a:xfrm>
            <a:off x="1853354" y="4544227"/>
            <a:ext cx="4675292" cy="3951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r>
              <a:rPr lang="en-US" sz="1050" dirty="0"/>
              <a:t>In particular, data quality and data integrity questions come in all types of flavors and issues can arise all along the data lifecycle:</a:t>
            </a:r>
          </a:p>
          <a:p>
            <a:endParaRPr lang="en-US" sz="1050" dirty="0"/>
          </a:p>
          <a:p>
            <a:pPr marL="182563" indent="-182563">
              <a:spcAft>
                <a:spcPts val="300"/>
              </a:spcAft>
            </a:pPr>
            <a:r>
              <a:rPr lang="en-US" sz="1050" dirty="0"/>
              <a:t>→ </a:t>
            </a:r>
            <a:r>
              <a:rPr lang="en-US" sz="1050" u="sng" dirty="0"/>
              <a:t>Data Collection</a:t>
            </a:r>
            <a:r>
              <a:rPr lang="en-US" sz="1050" dirty="0"/>
              <a:t>: From the data collection and if the data collected is complete or if there are systematic gaps in the data collection</a:t>
            </a:r>
          </a:p>
          <a:p>
            <a:pPr marL="342900" indent="-171450">
              <a:spcAft>
                <a:spcPts val="300"/>
              </a:spcAft>
            </a:pPr>
            <a:r>
              <a:rPr lang="en-US" sz="1050" dirty="0"/>
              <a:t>→ </a:t>
            </a:r>
            <a:r>
              <a:rPr lang="en-US" sz="1050" u="sng" dirty="0"/>
              <a:t>Data Content Consistency</a:t>
            </a:r>
            <a:r>
              <a:rPr lang="en-US" sz="1050" dirty="0"/>
              <a:t>: to when the data is parsed and cleaned and how consistent the data elements are over time </a:t>
            </a:r>
          </a:p>
          <a:p>
            <a:pPr marL="515938" indent="-173038">
              <a:spcAft>
                <a:spcPts val="300"/>
              </a:spcAft>
            </a:pPr>
            <a:r>
              <a:rPr lang="en-US" sz="1050" dirty="0"/>
              <a:t>→ </a:t>
            </a:r>
            <a:r>
              <a:rPr lang="en-US" sz="1050" u="sng" dirty="0"/>
              <a:t>Data Latency</a:t>
            </a:r>
            <a:r>
              <a:rPr lang="en-US" sz="1050" dirty="0"/>
              <a:t>: to the timeliness of the data being received and published</a:t>
            </a:r>
          </a:p>
          <a:p>
            <a:pPr marL="687388" indent="-171450">
              <a:spcAft>
                <a:spcPts val="300"/>
              </a:spcAft>
            </a:pPr>
            <a:r>
              <a:rPr lang="en-US" sz="1050" dirty="0"/>
              <a:t>→ </a:t>
            </a:r>
            <a:r>
              <a:rPr lang="en-US" sz="1050" u="sng" dirty="0"/>
              <a:t>Data Integration</a:t>
            </a:r>
            <a:r>
              <a:rPr lang="en-US" sz="1050" dirty="0"/>
              <a:t>: to the harmonization of the data when merged with other sources</a:t>
            </a:r>
          </a:p>
          <a:p>
            <a:pPr marL="858838" indent="-171450">
              <a:spcAft>
                <a:spcPts val="300"/>
              </a:spcAft>
            </a:pPr>
            <a:r>
              <a:rPr lang="en-US" sz="1050" dirty="0"/>
              <a:t>→ </a:t>
            </a:r>
            <a:r>
              <a:rPr lang="en-US" sz="1050" u="sng" dirty="0"/>
              <a:t>Data Legibility</a:t>
            </a:r>
            <a:r>
              <a:rPr lang="en-US" sz="1050" dirty="0"/>
              <a:t>: to the output of the dataset being legible to the user for appropriate use</a:t>
            </a:r>
          </a:p>
          <a:p>
            <a:pPr marL="1031875" indent="-173038">
              <a:spcAft>
                <a:spcPts val="300"/>
              </a:spcAft>
            </a:pPr>
            <a:r>
              <a:rPr lang="en-US" sz="1050" dirty="0"/>
              <a:t>→ </a:t>
            </a:r>
            <a:r>
              <a:rPr lang="en-US" sz="1050" u="sng" dirty="0"/>
              <a:t>Data Validation</a:t>
            </a:r>
            <a:r>
              <a:rPr lang="en-US" sz="1050" dirty="0"/>
              <a:t>: to the routine error checking on the data asset for consistency of data outputs over time.</a:t>
            </a:r>
            <a:br>
              <a:rPr lang="en-US" sz="1050" dirty="0"/>
            </a:br>
            <a:br>
              <a:rPr lang="en-US" sz="1050" dirty="0"/>
            </a:br>
            <a:br>
              <a:rPr lang="en-US" sz="1050" dirty="0"/>
            </a:br>
            <a:endParaRPr sz="1050" dirty="0"/>
          </a:p>
        </p:txBody>
      </p:sp>
    </p:spTree>
    <p:extLst>
      <p:ext uri="{BB962C8B-B14F-4D97-AF65-F5344CB8AC3E}">
        <p14:creationId xmlns:p14="http://schemas.microsoft.com/office/powerpoint/2010/main" val="57711850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lide Number"/>
          <p:cNvSpPr txBox="1">
            <a:spLocks noGrp="1"/>
          </p:cNvSpPr>
          <p:nvPr>
            <p:ph type="sldNum" sz="quarter" idx="2"/>
          </p:nvPr>
        </p:nvSpPr>
        <p:spPr>
          <a:xfrm>
            <a:off x="6374682" y="8674878"/>
            <a:ext cx="153963"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a:p>
        </p:txBody>
      </p:sp>
      <p:sp>
        <p:nvSpPr>
          <p:cNvPr id="400" name="Line"/>
          <p:cNvSpPr/>
          <p:nvPr/>
        </p:nvSpPr>
        <p:spPr>
          <a:xfrm>
            <a:off x="329354" y="366536"/>
            <a:ext cx="6199292" cy="1"/>
          </a:xfrm>
          <a:prstGeom prst="line">
            <a:avLst/>
          </a:prstGeom>
          <a:ln w="6350">
            <a:solidFill>
              <a:srgbClr val="1E2124"/>
            </a:solidFill>
            <a:miter/>
          </a:ln>
        </p:spPr>
        <p:txBody>
          <a:bodyPr lIns="45718" tIns="45718" rIns="45718" bIns="45718"/>
          <a:lstStyle/>
          <a:p>
            <a:endParaRPr/>
          </a:p>
        </p:txBody>
      </p:sp>
      <p:sp>
        <p:nvSpPr>
          <p:cNvPr id="402" name="Line"/>
          <p:cNvSpPr/>
          <p:nvPr/>
        </p:nvSpPr>
        <p:spPr>
          <a:xfrm>
            <a:off x="329354" y="974945"/>
            <a:ext cx="6199292" cy="1"/>
          </a:xfrm>
          <a:prstGeom prst="line">
            <a:avLst/>
          </a:prstGeom>
          <a:ln w="6350">
            <a:solidFill>
              <a:srgbClr val="1E2124"/>
            </a:solidFill>
            <a:miter/>
          </a:ln>
        </p:spPr>
        <p:txBody>
          <a:bodyPr lIns="45718" tIns="45718" rIns="45718" bIns="45718"/>
          <a:lstStyle/>
          <a:p>
            <a:endParaRPr/>
          </a:p>
        </p:txBody>
      </p:sp>
      <p:pic>
        <p:nvPicPr>
          <p:cNvPr id="405" name="Palantir-Logo-72dpi.png" descr="Palantir-Logo-72dpi.png"/>
          <p:cNvPicPr>
            <a:picLocks noChangeAspect="1"/>
          </p:cNvPicPr>
          <p:nvPr/>
        </p:nvPicPr>
        <p:blipFill>
          <a:blip r:embed="rId3"/>
          <a:stretch>
            <a:fillRect/>
          </a:stretch>
        </p:blipFill>
        <p:spPr>
          <a:xfrm>
            <a:off x="329354" y="8657046"/>
            <a:ext cx="635247" cy="153378"/>
          </a:xfrm>
          <a:prstGeom prst="rect">
            <a:avLst/>
          </a:prstGeom>
          <a:ln w="12700">
            <a:miter lim="400000"/>
          </a:ln>
        </p:spPr>
      </p:pic>
      <p:sp>
        <p:nvSpPr>
          <p:cNvPr id="414" name="Supporting info can go here // 10pt"/>
          <p:cNvSpPr txBox="1"/>
          <p:nvPr/>
        </p:nvSpPr>
        <p:spPr>
          <a:xfrm>
            <a:off x="329354" y="6253737"/>
            <a:ext cx="1270494" cy="179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1425786">
              <a:defRPr sz="1000" spc="-27">
                <a:solidFill>
                  <a:srgbClr val="A7A7A7"/>
                </a:solidFill>
              </a:defRPr>
            </a:lvl1pPr>
          </a:lstStyle>
          <a:p>
            <a:endParaRPr dirty="0"/>
          </a:p>
        </p:txBody>
      </p:sp>
      <p:sp>
        <p:nvSpPr>
          <p:cNvPr id="415" name="Copyright © 2020 Palantir Technologies Inc. (&quot;Palantir&quot;). All right reserved. The information in this document is proprietary and confidential, and includes certain Palantir trade secrets. Unauthorized disclosure to any third party is strictly prohibited. The content provided herein is provided for informational purposes only and shall not create a warranty of any kind."/>
          <p:cNvSpPr txBox="1"/>
          <p:nvPr/>
        </p:nvSpPr>
        <p:spPr>
          <a:xfrm>
            <a:off x="1853354" y="8613310"/>
            <a:ext cx="4193935" cy="296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914400">
              <a:lnSpc>
                <a:spcPct val="110000"/>
              </a:lnSpc>
              <a:defRPr sz="600">
                <a:solidFill>
                  <a:srgbClr val="DBDBDB"/>
                </a:solidFill>
              </a:defRPr>
            </a:lvl1pPr>
          </a:lstStyle>
          <a:p>
            <a:r>
              <a:rPr lang="en-US" dirty="0"/>
              <a:t>Copyright © 2021 Palantir Technologies Inc. and affiliates (“Palantir”). All rights reserved. The information in this document is proprietary and provided for informational purposes only and shall not create a warranty of any kind. Any data contained herein is notional and for demonstration purposes only.</a:t>
            </a:r>
          </a:p>
        </p:txBody>
      </p:sp>
      <p:pic>
        <p:nvPicPr>
          <p:cNvPr id="416" name="Palantir-Logo-72dpi.png" descr="Palantir-Logo-72dpi.png"/>
          <p:cNvPicPr>
            <a:picLocks noChangeAspect="1"/>
          </p:cNvPicPr>
          <p:nvPr/>
        </p:nvPicPr>
        <p:blipFill>
          <a:blip r:embed="rId3"/>
          <a:srcRect r="80547"/>
          <a:stretch>
            <a:fillRect/>
          </a:stretch>
        </p:blipFill>
        <p:spPr>
          <a:xfrm>
            <a:off x="6380301" y="496711"/>
            <a:ext cx="148196" cy="183938"/>
          </a:xfrm>
          <a:prstGeom prst="rect">
            <a:avLst/>
          </a:prstGeom>
          <a:ln w="12700">
            <a:miter lim="400000"/>
          </a:ln>
        </p:spPr>
      </p:pic>
      <p:sp>
        <p:nvSpPr>
          <p:cNvPr id="20" name="Body copy goes here // 11pt. Lorem ipsum dolor sit amet, consectetur adipiscing elit, sed do eiusmod tempor incididunt ut labore et dolore magna aliqua. Mi bibendum neque egestas congue quisque. Mollis nunc sed id semper risus in hendrerit gravida rutrum. Gravida neque convallis a cras. Mi quis hendrerit dolor magna eget est lorem.…">
            <a:extLst>
              <a:ext uri="{FF2B5EF4-FFF2-40B4-BE49-F238E27FC236}">
                <a16:creationId xmlns:a16="http://schemas.microsoft.com/office/drawing/2014/main" id="{4D6E3504-234A-834F-8828-2E8E7FE96E86}"/>
              </a:ext>
            </a:extLst>
          </p:cNvPr>
          <p:cNvSpPr txBox="1"/>
          <p:nvPr/>
        </p:nvSpPr>
        <p:spPr>
          <a:xfrm>
            <a:off x="1856232" y="1225296"/>
            <a:ext cx="4675292" cy="22887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1425786">
              <a:spcBef>
                <a:spcPts val="500"/>
              </a:spcBef>
              <a:defRPr sz="1100" spc="-30">
                <a:solidFill>
                  <a:srgbClr val="1E2124"/>
                </a:solidFill>
              </a:defRPr>
            </a:pPr>
            <a:r>
              <a:rPr lang="en-US" sz="1050" dirty="0"/>
              <a:t>Answers to these questions are relevant not only for initial data integration, but at every stage of the subsequent data lifecycle, and are necessary for creating a trustworthy data asset. From our extensive work with enterprise customers over the years, we learned that answering these questions at the necessary scale and pace was extraordinarily difficult in the absence of structures and applications to help track and secure data quality. </a:t>
            </a:r>
            <a:br>
              <a:rPr lang="en-US" sz="1050" dirty="0"/>
            </a:br>
            <a:br>
              <a:rPr lang="en-US" sz="1050" dirty="0"/>
            </a:br>
            <a:r>
              <a:rPr lang="en-US" sz="1050" dirty="0"/>
              <a:t>As a result, we designed Foundry’s data integration tools such that any data engineer is empowered to track the health of the data pipeline and so the data user can know where the data came from and how it should be interpreted.</a:t>
            </a:r>
            <a:br>
              <a:rPr lang="en-US" sz="1050" dirty="0"/>
            </a:br>
            <a:endParaRPr sz="1050" dirty="0"/>
          </a:p>
        </p:txBody>
      </p:sp>
      <p:sp>
        <p:nvSpPr>
          <p:cNvPr id="16" name="Line">
            <a:extLst>
              <a:ext uri="{FF2B5EF4-FFF2-40B4-BE49-F238E27FC236}">
                <a16:creationId xmlns:a16="http://schemas.microsoft.com/office/drawing/2014/main" id="{2B71A10E-FABC-9948-A08F-5EFBE69F30A8}"/>
              </a:ext>
            </a:extLst>
          </p:cNvPr>
          <p:cNvSpPr/>
          <p:nvPr/>
        </p:nvSpPr>
        <p:spPr>
          <a:xfrm>
            <a:off x="329354" y="3555352"/>
            <a:ext cx="6199292" cy="1"/>
          </a:xfrm>
          <a:prstGeom prst="line">
            <a:avLst/>
          </a:prstGeom>
          <a:ln w="6350">
            <a:solidFill>
              <a:srgbClr val="A7A7A7"/>
            </a:solidFill>
            <a:miter/>
          </a:ln>
        </p:spPr>
        <p:txBody>
          <a:bodyPr lIns="45718" tIns="45718" rIns="45718" bIns="45718"/>
          <a:lstStyle/>
          <a:p>
            <a:endParaRPr/>
          </a:p>
        </p:txBody>
      </p:sp>
      <p:sp>
        <p:nvSpPr>
          <p:cNvPr id="24" name="Supporting info can go here // 10pt">
            <a:extLst>
              <a:ext uri="{FF2B5EF4-FFF2-40B4-BE49-F238E27FC236}">
                <a16:creationId xmlns:a16="http://schemas.microsoft.com/office/drawing/2014/main" id="{1162C89E-1C6F-BA45-92D1-BA810FE25826}"/>
              </a:ext>
            </a:extLst>
          </p:cNvPr>
          <p:cNvSpPr txBox="1"/>
          <p:nvPr/>
        </p:nvSpPr>
        <p:spPr>
          <a:xfrm>
            <a:off x="329184" y="1225296"/>
            <a:ext cx="1270494" cy="3792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1425786">
              <a:defRPr sz="1000" spc="-27">
                <a:solidFill>
                  <a:srgbClr val="A7A7A7"/>
                </a:solidFill>
              </a:defRPr>
            </a:lvl1pPr>
          </a:lstStyle>
          <a:p>
            <a:r>
              <a:rPr lang="en-US" dirty="0"/>
              <a:t>How we think about it (continued)</a:t>
            </a:r>
            <a:endParaRPr dirty="0"/>
          </a:p>
        </p:txBody>
      </p:sp>
      <p:sp>
        <p:nvSpPr>
          <p:cNvPr id="13" name="White Paper Title Goes Here // 10pt">
            <a:extLst>
              <a:ext uri="{FF2B5EF4-FFF2-40B4-BE49-F238E27FC236}">
                <a16:creationId xmlns:a16="http://schemas.microsoft.com/office/drawing/2014/main" id="{2DE18946-E317-B344-97C6-070FEA27E5D2}"/>
              </a:ext>
            </a:extLst>
          </p:cNvPr>
          <p:cNvSpPr txBox="1"/>
          <p:nvPr/>
        </p:nvSpPr>
        <p:spPr>
          <a:xfrm>
            <a:off x="329354" y="490361"/>
            <a:ext cx="4100931" cy="156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defTabSz="1425786">
              <a:lnSpc>
                <a:spcPct val="110000"/>
              </a:lnSpc>
              <a:defRPr sz="1000" spc="-17">
                <a:solidFill>
                  <a:srgbClr val="1E2124"/>
                </a:solidFill>
              </a:defRPr>
            </a:lvl1pPr>
          </a:lstStyle>
          <a:p>
            <a:r>
              <a:rPr lang="en-US" dirty="0"/>
              <a:t>Trust in Data | Strategies to manage data quality, integrity, and transparency</a:t>
            </a:r>
            <a:endParaRPr dirty="0"/>
          </a:p>
        </p:txBody>
      </p:sp>
      <p:sp>
        <p:nvSpPr>
          <p:cNvPr id="15" name="Body copy goes here // 11pt. Lorem ipsum dolor sit amet, consectetur adipiscing elit, sed do eiusmod tempor incididunt ut labore et dolore magna aliqua. Mi bibendum neque egestas congue quisque. Mollis nunc sed id semper risus in hendrerit gravida rutrum. Gravida neque convallis a cras. Mi quis hendrerit dolor magna eget est lorem.…">
            <a:extLst>
              <a:ext uri="{FF2B5EF4-FFF2-40B4-BE49-F238E27FC236}">
                <a16:creationId xmlns:a16="http://schemas.microsoft.com/office/drawing/2014/main" id="{B0D67D19-320E-BF4C-ACB4-7E31F18F2214}"/>
              </a:ext>
            </a:extLst>
          </p:cNvPr>
          <p:cNvSpPr txBox="1"/>
          <p:nvPr/>
        </p:nvSpPr>
        <p:spPr>
          <a:xfrm>
            <a:off x="1853354" y="5179512"/>
            <a:ext cx="4675143" cy="38697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171450" indent="-171450" defTabSz="1425786">
              <a:spcBef>
                <a:spcPts val="1000"/>
              </a:spcBef>
              <a:buFont typeface="Arial" panose="020B0604020202020204" pitchFamily="34" charset="0"/>
              <a:buChar char="•"/>
              <a:defRPr sz="1100" spc="-30">
                <a:solidFill>
                  <a:srgbClr val="1E2124"/>
                </a:solidFill>
              </a:defRPr>
            </a:pPr>
            <a:r>
              <a:rPr lang="en-US" sz="1050" b="1" dirty="0"/>
              <a:t>Data Lineage Tools:</a:t>
            </a:r>
            <a:r>
              <a:rPr lang="en-US" sz="1050" dirty="0"/>
              <a:t> Understanding where the data has been and where it is going allows data engineers to trace potential data quality issues across the platform, ensuring verified data is available to every applicable business division and team. For instance, what is the root source of the data? Which </a:t>
            </a:r>
            <a:r>
              <a:rPr lang="en-US" sz="1050" dirty="0" err="1"/>
              <a:t>organisation</a:t>
            </a:r>
            <a:r>
              <a:rPr lang="en-US" sz="1050" dirty="0"/>
              <a:t> owns this? When was it updated? What transformations, filters, or enrichments have been made on this data? </a:t>
            </a:r>
          </a:p>
          <a:p>
            <a:pPr marL="365760" lvl="7" indent="-182880">
              <a:spcBef>
                <a:spcPts val="1000"/>
              </a:spcBef>
              <a:buFont typeface="Courier New" panose="02070309020205020404" pitchFamily="49" charset="0"/>
              <a:buChar char="o"/>
            </a:pPr>
            <a:r>
              <a:rPr lang="en-US" sz="1050" b="1" dirty="0"/>
              <a:t>Exploring Upstream Inputs:</a:t>
            </a:r>
            <a:r>
              <a:rPr lang="en-US" sz="1050" dirty="0"/>
              <a:t> Foundry allows data engineers and users to trace back, investigate, and resolve data quality issues at their source</a:t>
            </a:r>
            <a:r>
              <a:rPr lang="en-US" sz="1050" i="1" dirty="0"/>
              <a:t>.</a:t>
            </a:r>
          </a:p>
          <a:p>
            <a:pPr marL="744538" lvl="1" indent="-285750">
              <a:spcBef>
                <a:spcPts val="500"/>
              </a:spcBef>
              <a:buFont typeface="Arial" panose="020B0604020202020204" pitchFamily="34" charset="0"/>
              <a:buChar char="•"/>
            </a:pPr>
            <a:r>
              <a:rPr lang="en-US" sz="1050" dirty="0"/>
              <a:t>At a glance, data engineers can look upstream at every parent dataset that feeds into the current data asset, tracing every change and merge all the way back to the source. Users are able to inspect how the data has been transformed over time, providing critical debugging capabilities. For instance, if there are issues in the current dataset, the user can trace back to the source data and validate if it is an underlying data issue all within the platform. </a:t>
            </a:r>
          </a:p>
          <a:p>
            <a:pPr lvl="6" defTabSz="1425786">
              <a:spcBef>
                <a:spcPts val="1000"/>
              </a:spcBef>
              <a:defRPr sz="1100" spc="-30">
                <a:solidFill>
                  <a:srgbClr val="1E2124"/>
                </a:solidFill>
              </a:defRPr>
            </a:pPr>
            <a:br>
              <a:rPr lang="en-US" sz="1050" dirty="0"/>
            </a:br>
            <a:endParaRPr sz="1050" dirty="0"/>
          </a:p>
        </p:txBody>
      </p:sp>
      <p:sp>
        <p:nvSpPr>
          <p:cNvPr id="17" name="Supporting info can go here // 10pt">
            <a:extLst>
              <a:ext uri="{FF2B5EF4-FFF2-40B4-BE49-F238E27FC236}">
                <a16:creationId xmlns:a16="http://schemas.microsoft.com/office/drawing/2014/main" id="{3FA325A6-9C06-214D-A5FE-9FB4FFE1B016}"/>
              </a:ext>
            </a:extLst>
          </p:cNvPr>
          <p:cNvSpPr txBox="1"/>
          <p:nvPr/>
        </p:nvSpPr>
        <p:spPr>
          <a:xfrm>
            <a:off x="329184" y="5179512"/>
            <a:ext cx="1270494" cy="179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1425786">
              <a:defRPr sz="1000" spc="-27">
                <a:solidFill>
                  <a:srgbClr val="A7A7A7"/>
                </a:solidFill>
              </a:defRPr>
            </a:lvl1pPr>
          </a:lstStyle>
          <a:p>
            <a:r>
              <a:rPr lang="en-US" dirty="0"/>
              <a:t>Data lineage tools</a:t>
            </a:r>
            <a:endParaRPr dirty="0"/>
          </a:p>
        </p:txBody>
      </p:sp>
      <p:sp>
        <p:nvSpPr>
          <p:cNvPr id="22" name="Section Title Goes Here // 18pt">
            <a:extLst>
              <a:ext uri="{FF2B5EF4-FFF2-40B4-BE49-F238E27FC236}">
                <a16:creationId xmlns:a16="http://schemas.microsoft.com/office/drawing/2014/main" id="{8B4399CA-BE63-D947-86C9-69DAF51E27B7}"/>
              </a:ext>
            </a:extLst>
          </p:cNvPr>
          <p:cNvSpPr txBox="1"/>
          <p:nvPr/>
        </p:nvSpPr>
        <p:spPr>
          <a:xfrm>
            <a:off x="329184" y="3743116"/>
            <a:ext cx="6219651" cy="322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defTabSz="1425786">
              <a:defRPr sz="1800" spc="-50">
                <a:solidFill>
                  <a:srgbClr val="1E2124"/>
                </a:solidFill>
              </a:defRPr>
            </a:lvl1pPr>
          </a:lstStyle>
          <a:p>
            <a:r>
              <a:rPr lang="en-US" dirty="0"/>
              <a:t>Data quality, integrity, and transparency for producers in Foundry</a:t>
            </a:r>
            <a:endParaRPr dirty="0"/>
          </a:p>
        </p:txBody>
      </p:sp>
      <p:sp>
        <p:nvSpPr>
          <p:cNvPr id="23" name="Body copy goes here // 11pt. Lorem ipsum dolor sit amet, consectetur adipiscing elit, sed do eiusmod tempor incididunt ut labore et dolore magna aliqua. Mi bibendum neque egestas congue quisque. Mollis nunc sed id semper risus in hendrerit gravida rutrum. Gravida neque convallis a cras. Mi quis hendrerit dolor magna eget est lorem.…">
            <a:extLst>
              <a:ext uri="{FF2B5EF4-FFF2-40B4-BE49-F238E27FC236}">
                <a16:creationId xmlns:a16="http://schemas.microsoft.com/office/drawing/2014/main" id="{03078619-A0AA-C74B-AA8A-90ADB13F7E05}"/>
              </a:ext>
            </a:extLst>
          </p:cNvPr>
          <p:cNvSpPr txBox="1"/>
          <p:nvPr/>
        </p:nvSpPr>
        <p:spPr>
          <a:xfrm>
            <a:off x="329205" y="4232110"/>
            <a:ext cx="6199292" cy="7365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defTabSz="1425786">
              <a:spcBef>
                <a:spcPts val="1000"/>
              </a:spcBef>
              <a:defRPr sz="1100" spc="-30">
                <a:solidFill>
                  <a:srgbClr val="1E2124"/>
                </a:solidFill>
              </a:defRPr>
            </a:pPr>
            <a:r>
              <a:rPr lang="en-US" sz="1050" dirty="0"/>
              <a:t>As data quality and data integrity are the foundations for any data project, it is instrumental that we first empower data engineers with the tools and transparency they need to build a quality data pipeline.</a:t>
            </a:r>
          </a:p>
          <a:p>
            <a:pPr defTabSz="1425786">
              <a:spcBef>
                <a:spcPts val="1000"/>
              </a:spcBef>
              <a:defRPr sz="1100" spc="-30">
                <a:solidFill>
                  <a:srgbClr val="1E2124"/>
                </a:solidFill>
              </a:defRPr>
            </a:pPr>
            <a:r>
              <a:rPr lang="en-US" sz="1050" dirty="0"/>
              <a:t>Below, we highlight some of the unique tooling and capabilities of Palantir Foundry that help ensure data quality.</a:t>
            </a:r>
          </a:p>
        </p:txBody>
      </p:sp>
    </p:spTree>
    <p:extLst>
      <p:ext uri="{BB962C8B-B14F-4D97-AF65-F5344CB8AC3E}">
        <p14:creationId xmlns:p14="http://schemas.microsoft.com/office/powerpoint/2010/main" val="338084680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lide Number"/>
          <p:cNvSpPr txBox="1">
            <a:spLocks noGrp="1"/>
          </p:cNvSpPr>
          <p:nvPr>
            <p:ph type="sldNum" sz="quarter" idx="2"/>
          </p:nvPr>
        </p:nvSpPr>
        <p:spPr>
          <a:xfrm>
            <a:off x="6374682" y="8674878"/>
            <a:ext cx="153963"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a:t>
            </a:fld>
            <a:endParaRPr/>
          </a:p>
        </p:txBody>
      </p:sp>
      <p:sp>
        <p:nvSpPr>
          <p:cNvPr id="400" name="Line"/>
          <p:cNvSpPr/>
          <p:nvPr/>
        </p:nvSpPr>
        <p:spPr>
          <a:xfrm>
            <a:off x="329354" y="366536"/>
            <a:ext cx="6199292" cy="1"/>
          </a:xfrm>
          <a:prstGeom prst="line">
            <a:avLst/>
          </a:prstGeom>
          <a:ln w="6350">
            <a:solidFill>
              <a:srgbClr val="1E2124"/>
            </a:solidFill>
            <a:miter/>
          </a:ln>
        </p:spPr>
        <p:txBody>
          <a:bodyPr lIns="45718" tIns="45718" rIns="45718" bIns="45718"/>
          <a:lstStyle/>
          <a:p>
            <a:endParaRPr/>
          </a:p>
        </p:txBody>
      </p:sp>
      <p:sp>
        <p:nvSpPr>
          <p:cNvPr id="402" name="Line"/>
          <p:cNvSpPr/>
          <p:nvPr/>
        </p:nvSpPr>
        <p:spPr>
          <a:xfrm>
            <a:off x="329354" y="974945"/>
            <a:ext cx="6199292" cy="1"/>
          </a:xfrm>
          <a:prstGeom prst="line">
            <a:avLst/>
          </a:prstGeom>
          <a:ln w="6350">
            <a:solidFill>
              <a:srgbClr val="1E2124"/>
            </a:solidFill>
            <a:miter/>
          </a:ln>
        </p:spPr>
        <p:txBody>
          <a:bodyPr lIns="45718" tIns="45718" rIns="45718" bIns="45718"/>
          <a:lstStyle/>
          <a:p>
            <a:endParaRPr/>
          </a:p>
        </p:txBody>
      </p:sp>
      <p:pic>
        <p:nvPicPr>
          <p:cNvPr id="405" name="Palantir-Logo-72dpi.png" descr="Palantir-Logo-72dpi.png"/>
          <p:cNvPicPr>
            <a:picLocks noChangeAspect="1"/>
          </p:cNvPicPr>
          <p:nvPr/>
        </p:nvPicPr>
        <p:blipFill>
          <a:blip r:embed="rId3"/>
          <a:stretch>
            <a:fillRect/>
          </a:stretch>
        </p:blipFill>
        <p:spPr>
          <a:xfrm>
            <a:off x="329354" y="8657046"/>
            <a:ext cx="635247" cy="153378"/>
          </a:xfrm>
          <a:prstGeom prst="rect">
            <a:avLst/>
          </a:prstGeom>
          <a:ln w="12700">
            <a:miter lim="400000"/>
          </a:ln>
        </p:spPr>
      </p:pic>
      <p:sp>
        <p:nvSpPr>
          <p:cNvPr id="414" name="Supporting info can go here // 10pt"/>
          <p:cNvSpPr txBox="1"/>
          <p:nvPr/>
        </p:nvSpPr>
        <p:spPr>
          <a:xfrm>
            <a:off x="329354" y="6253737"/>
            <a:ext cx="1270494" cy="179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1425786">
              <a:defRPr sz="1000" spc="-27">
                <a:solidFill>
                  <a:srgbClr val="A7A7A7"/>
                </a:solidFill>
              </a:defRPr>
            </a:lvl1pPr>
          </a:lstStyle>
          <a:p>
            <a:endParaRPr dirty="0"/>
          </a:p>
        </p:txBody>
      </p:sp>
      <p:sp>
        <p:nvSpPr>
          <p:cNvPr id="415" name="Copyright © 2020 Palantir Technologies Inc. (&quot;Palantir&quot;). All right reserved. The information in this document is proprietary and confidential, and includes certain Palantir trade secrets. Unauthorized disclosure to any third party is strictly prohibited. The content provided herein is provided for informational purposes only and shall not create a warranty of any kind."/>
          <p:cNvSpPr txBox="1"/>
          <p:nvPr/>
        </p:nvSpPr>
        <p:spPr>
          <a:xfrm>
            <a:off x="1853354" y="8613310"/>
            <a:ext cx="4193935" cy="296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914400">
              <a:lnSpc>
                <a:spcPct val="110000"/>
              </a:lnSpc>
              <a:defRPr sz="600">
                <a:solidFill>
                  <a:srgbClr val="DBDBDB"/>
                </a:solidFill>
              </a:defRPr>
            </a:lvl1pPr>
          </a:lstStyle>
          <a:p>
            <a:r>
              <a:rPr lang="en-US" dirty="0"/>
              <a:t>Copyright © 2021 Palantir Technologies Inc. and affiliates (“Palantir”). All rights reserved. The information in this document is proprietary and provided for informational purposes only and shall not create a warranty of any kind. Any data contained herein is notional and for demonstration purposes only.</a:t>
            </a:r>
          </a:p>
        </p:txBody>
      </p:sp>
      <p:pic>
        <p:nvPicPr>
          <p:cNvPr id="416" name="Palantir-Logo-72dpi.png" descr="Palantir-Logo-72dpi.png"/>
          <p:cNvPicPr>
            <a:picLocks noChangeAspect="1"/>
          </p:cNvPicPr>
          <p:nvPr/>
        </p:nvPicPr>
        <p:blipFill>
          <a:blip r:embed="rId3"/>
          <a:srcRect r="80547"/>
          <a:stretch>
            <a:fillRect/>
          </a:stretch>
        </p:blipFill>
        <p:spPr>
          <a:xfrm>
            <a:off x="6380301" y="496711"/>
            <a:ext cx="148196" cy="183938"/>
          </a:xfrm>
          <a:prstGeom prst="rect">
            <a:avLst/>
          </a:prstGeom>
          <a:ln w="12700">
            <a:miter lim="400000"/>
          </a:ln>
        </p:spPr>
      </p:pic>
      <p:sp>
        <p:nvSpPr>
          <p:cNvPr id="23" name="Body copy goes here // 11pt. Lorem ipsum dolor sit amet, consectetur adipiscing elit, sed do eiusmod tempor incididunt ut labore et dolore magna aliqua. Mi bibendum neque egestas congue quisque. Mollis nunc sed id semper risus in hendrerit gravida rutrum. Gravida neque convallis a cras. Mi quis hendrerit dolor magna eget est lorem.…">
            <a:extLst>
              <a:ext uri="{FF2B5EF4-FFF2-40B4-BE49-F238E27FC236}">
                <a16:creationId xmlns:a16="http://schemas.microsoft.com/office/drawing/2014/main" id="{D9F71826-1532-1F42-A4CF-24699A20DEAD}"/>
              </a:ext>
            </a:extLst>
          </p:cNvPr>
          <p:cNvSpPr txBox="1"/>
          <p:nvPr/>
        </p:nvSpPr>
        <p:spPr>
          <a:xfrm>
            <a:off x="1856232" y="1225296"/>
            <a:ext cx="4672584" cy="40669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365760" lvl="7" indent="-182880">
              <a:spcBef>
                <a:spcPts val="600"/>
              </a:spcBef>
              <a:buFont typeface="Courier New" panose="02070309020205020404" pitchFamily="49" charset="0"/>
              <a:buChar char="o"/>
            </a:pPr>
            <a:r>
              <a:rPr lang="en-US" sz="1050" b="1" dirty="0"/>
              <a:t>Tracking Downstream Effects: </a:t>
            </a:r>
            <a:r>
              <a:rPr lang="en-US" sz="1050" dirty="0"/>
              <a:t>Foundry’s Data Lineage allows users to proactively trace where data quality issues may impact downstream artifacts.</a:t>
            </a:r>
          </a:p>
          <a:p>
            <a:pPr marL="744538" lvl="1" indent="-285750">
              <a:spcBef>
                <a:spcPts val="600"/>
              </a:spcBef>
              <a:buFont typeface="Arial" panose="020B0604020202020204" pitchFamily="34" charset="0"/>
              <a:buChar char="•"/>
            </a:pPr>
            <a:r>
              <a:rPr lang="en-US" sz="1050" dirty="0"/>
              <a:t>If outputs look amiss downstream, Foundry enables users to search along the pipeline for where there might be issues with how the data was prepared with code. Some common issues include exploding joins, dropping or filtering data prematurely, or missing data. With Foundry, users can zero in on where in the pipeline this regression is introduced and remediate. </a:t>
            </a:r>
          </a:p>
          <a:p>
            <a:pPr marL="744538" lvl="1" indent="-285750">
              <a:spcBef>
                <a:spcPts val="600"/>
              </a:spcBef>
              <a:buFont typeface="Arial" panose="020B0604020202020204" pitchFamily="34" charset="0"/>
              <a:buChar char="•"/>
            </a:pPr>
            <a:r>
              <a:rPr lang="en-US" sz="1050" dirty="0"/>
              <a:t>If an issue is identified, the team must investigate whether it has propagated downstream to other datasets, reports, or artifacts. Data Lineage allows data engineers to proactively alert downstream consumers and fix the data flow before issues compound. </a:t>
            </a:r>
          </a:p>
          <a:p>
            <a:pPr marL="744538" lvl="1" indent="-285750">
              <a:buFont typeface="Arial" panose="020B0604020202020204" pitchFamily="34" charset="0"/>
              <a:buChar char="•"/>
            </a:pPr>
            <a:endParaRPr lang="en-US" sz="1050" dirty="0"/>
          </a:p>
          <a:p>
            <a:pPr lvl="6" defTabSz="1425786">
              <a:spcBef>
                <a:spcPts val="1000"/>
              </a:spcBef>
              <a:defRPr sz="1100" spc="-30">
                <a:solidFill>
                  <a:srgbClr val="1E2124"/>
                </a:solidFill>
              </a:defRPr>
            </a:pPr>
            <a:br>
              <a:rPr lang="en-US" sz="1050" dirty="0"/>
            </a:br>
            <a:endParaRPr sz="1050" dirty="0"/>
          </a:p>
        </p:txBody>
      </p:sp>
      <p:pic>
        <p:nvPicPr>
          <p:cNvPr id="3" name="Picture 2" descr="Graphical user interface&#10;&#10;Description automatically generated">
            <a:extLst>
              <a:ext uri="{FF2B5EF4-FFF2-40B4-BE49-F238E27FC236}">
                <a16:creationId xmlns:a16="http://schemas.microsoft.com/office/drawing/2014/main" id="{E3C633F7-7401-7047-9B1A-8C356D3C0E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3317" y="4743550"/>
            <a:ext cx="4193935" cy="2218259"/>
          </a:xfrm>
          <a:prstGeom prst="rect">
            <a:avLst/>
          </a:prstGeom>
          <a:ln>
            <a:solidFill>
              <a:schemeClr val="tx2"/>
            </a:solidFill>
          </a:ln>
        </p:spPr>
      </p:pic>
      <p:sp>
        <p:nvSpPr>
          <p:cNvPr id="15" name="Supporting info can go here // 10pt">
            <a:extLst>
              <a:ext uri="{FF2B5EF4-FFF2-40B4-BE49-F238E27FC236}">
                <a16:creationId xmlns:a16="http://schemas.microsoft.com/office/drawing/2014/main" id="{A5EC7E23-18A1-B94D-AD10-51046DAAC616}"/>
              </a:ext>
            </a:extLst>
          </p:cNvPr>
          <p:cNvSpPr txBox="1"/>
          <p:nvPr/>
        </p:nvSpPr>
        <p:spPr>
          <a:xfrm>
            <a:off x="329354" y="1225296"/>
            <a:ext cx="1270494" cy="3792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1425786">
              <a:defRPr sz="1000" spc="-27">
                <a:solidFill>
                  <a:srgbClr val="A7A7A7"/>
                </a:solidFill>
              </a:defRPr>
            </a:lvl1pPr>
          </a:lstStyle>
          <a:p>
            <a:r>
              <a:rPr lang="en-US" dirty="0"/>
              <a:t>Tracking downstream effects</a:t>
            </a:r>
          </a:p>
        </p:txBody>
      </p:sp>
      <p:sp>
        <p:nvSpPr>
          <p:cNvPr id="13" name="White Paper Title Goes Here // 10pt">
            <a:extLst>
              <a:ext uri="{FF2B5EF4-FFF2-40B4-BE49-F238E27FC236}">
                <a16:creationId xmlns:a16="http://schemas.microsoft.com/office/drawing/2014/main" id="{60110F27-3E6D-4147-A090-89773E0DC849}"/>
              </a:ext>
            </a:extLst>
          </p:cNvPr>
          <p:cNvSpPr txBox="1"/>
          <p:nvPr/>
        </p:nvSpPr>
        <p:spPr>
          <a:xfrm>
            <a:off x="329354" y="490361"/>
            <a:ext cx="4100931" cy="156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defTabSz="1425786">
              <a:lnSpc>
                <a:spcPct val="110000"/>
              </a:lnSpc>
              <a:defRPr sz="1000" spc="-17">
                <a:solidFill>
                  <a:srgbClr val="1E2124"/>
                </a:solidFill>
              </a:defRPr>
            </a:lvl1pPr>
          </a:lstStyle>
          <a:p>
            <a:r>
              <a:rPr lang="en-US" dirty="0"/>
              <a:t>Trust in Data | Strategies to manage data quality, integrity, and transparency</a:t>
            </a:r>
            <a:endParaRPr dirty="0"/>
          </a:p>
        </p:txBody>
      </p:sp>
      <p:sp>
        <p:nvSpPr>
          <p:cNvPr id="14" name="Body copy goes here // 11pt. Lorem ipsum dolor sit amet, consectetur adipiscing elit, sed do eiusmod tempor incididunt ut labore et dolore magna aliqua. Mi bibendum neque egestas congue quisque. Mollis nunc sed id semper risus in hendrerit gravida rutrum. Gravida neque convallis a cras. Mi quis hendrerit dolor magna eget est lorem.…">
            <a:extLst>
              <a:ext uri="{FF2B5EF4-FFF2-40B4-BE49-F238E27FC236}">
                <a16:creationId xmlns:a16="http://schemas.microsoft.com/office/drawing/2014/main" id="{6C082D59-C20E-7644-AB47-16D15C277494}"/>
              </a:ext>
            </a:extLst>
          </p:cNvPr>
          <p:cNvSpPr txBox="1"/>
          <p:nvPr/>
        </p:nvSpPr>
        <p:spPr>
          <a:xfrm>
            <a:off x="2148831" y="7130315"/>
            <a:ext cx="4378421" cy="398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lvl="6" defTabSz="1425786">
              <a:spcBef>
                <a:spcPts val="1000"/>
              </a:spcBef>
              <a:defRPr sz="1100" spc="-30">
                <a:solidFill>
                  <a:srgbClr val="1E2124"/>
                </a:solidFill>
              </a:defRPr>
            </a:pPr>
            <a:br>
              <a:rPr lang="en-US" sz="1050" dirty="0"/>
            </a:br>
            <a:endParaRPr sz="1050" dirty="0"/>
          </a:p>
        </p:txBody>
      </p:sp>
    </p:spTree>
    <p:extLst>
      <p:ext uri="{BB962C8B-B14F-4D97-AF65-F5344CB8AC3E}">
        <p14:creationId xmlns:p14="http://schemas.microsoft.com/office/powerpoint/2010/main" val="158239200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lide Number"/>
          <p:cNvSpPr txBox="1">
            <a:spLocks noGrp="1"/>
          </p:cNvSpPr>
          <p:nvPr>
            <p:ph type="sldNum" sz="quarter" idx="2"/>
          </p:nvPr>
        </p:nvSpPr>
        <p:spPr>
          <a:xfrm>
            <a:off x="6374682" y="8674878"/>
            <a:ext cx="153963"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a:t>
            </a:fld>
            <a:endParaRPr/>
          </a:p>
        </p:txBody>
      </p:sp>
      <p:sp>
        <p:nvSpPr>
          <p:cNvPr id="400" name="Line"/>
          <p:cNvSpPr/>
          <p:nvPr/>
        </p:nvSpPr>
        <p:spPr>
          <a:xfrm>
            <a:off x="329354" y="366536"/>
            <a:ext cx="6199292" cy="1"/>
          </a:xfrm>
          <a:prstGeom prst="line">
            <a:avLst/>
          </a:prstGeom>
          <a:ln w="6350">
            <a:solidFill>
              <a:srgbClr val="1E2124"/>
            </a:solidFill>
            <a:miter/>
          </a:ln>
        </p:spPr>
        <p:txBody>
          <a:bodyPr lIns="45718" tIns="45718" rIns="45718" bIns="45718"/>
          <a:lstStyle/>
          <a:p>
            <a:endParaRPr/>
          </a:p>
        </p:txBody>
      </p:sp>
      <p:sp>
        <p:nvSpPr>
          <p:cNvPr id="402" name="Line"/>
          <p:cNvSpPr/>
          <p:nvPr/>
        </p:nvSpPr>
        <p:spPr>
          <a:xfrm>
            <a:off x="329354" y="974945"/>
            <a:ext cx="6199292" cy="1"/>
          </a:xfrm>
          <a:prstGeom prst="line">
            <a:avLst/>
          </a:prstGeom>
          <a:ln w="6350">
            <a:solidFill>
              <a:srgbClr val="1E2124"/>
            </a:solidFill>
            <a:miter/>
          </a:ln>
        </p:spPr>
        <p:txBody>
          <a:bodyPr lIns="45718" tIns="45718" rIns="45718" bIns="45718"/>
          <a:lstStyle/>
          <a:p>
            <a:endParaRPr/>
          </a:p>
        </p:txBody>
      </p:sp>
      <p:pic>
        <p:nvPicPr>
          <p:cNvPr id="405" name="Palantir-Logo-72dpi.png" descr="Palantir-Logo-72dpi.png"/>
          <p:cNvPicPr>
            <a:picLocks noChangeAspect="1"/>
          </p:cNvPicPr>
          <p:nvPr/>
        </p:nvPicPr>
        <p:blipFill>
          <a:blip r:embed="rId3"/>
          <a:stretch>
            <a:fillRect/>
          </a:stretch>
        </p:blipFill>
        <p:spPr>
          <a:xfrm>
            <a:off x="329354" y="8657046"/>
            <a:ext cx="635247" cy="153378"/>
          </a:xfrm>
          <a:prstGeom prst="rect">
            <a:avLst/>
          </a:prstGeom>
          <a:ln w="12700">
            <a:miter lim="400000"/>
          </a:ln>
        </p:spPr>
      </p:pic>
      <p:sp>
        <p:nvSpPr>
          <p:cNvPr id="414" name="Supporting info can go here // 10pt"/>
          <p:cNvSpPr txBox="1"/>
          <p:nvPr/>
        </p:nvSpPr>
        <p:spPr>
          <a:xfrm>
            <a:off x="329354" y="6253737"/>
            <a:ext cx="1270494" cy="179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1425786">
              <a:defRPr sz="1000" spc="-27">
                <a:solidFill>
                  <a:srgbClr val="A7A7A7"/>
                </a:solidFill>
              </a:defRPr>
            </a:lvl1pPr>
          </a:lstStyle>
          <a:p>
            <a:endParaRPr dirty="0"/>
          </a:p>
        </p:txBody>
      </p:sp>
      <p:sp>
        <p:nvSpPr>
          <p:cNvPr id="415" name="Copyright © 2020 Palantir Technologies Inc. (&quot;Palantir&quot;). All right reserved. The information in this document is proprietary and confidential, and includes certain Palantir trade secrets. Unauthorized disclosure to any third party is strictly prohibited. The content provided herein is provided for informational purposes only and shall not create a warranty of any kind."/>
          <p:cNvSpPr txBox="1"/>
          <p:nvPr/>
        </p:nvSpPr>
        <p:spPr>
          <a:xfrm>
            <a:off x="1853354" y="8613310"/>
            <a:ext cx="4193935" cy="296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914400">
              <a:lnSpc>
                <a:spcPct val="110000"/>
              </a:lnSpc>
              <a:defRPr sz="600">
                <a:solidFill>
                  <a:srgbClr val="DBDBDB"/>
                </a:solidFill>
              </a:defRPr>
            </a:lvl1pPr>
          </a:lstStyle>
          <a:p>
            <a:r>
              <a:rPr lang="en-US" dirty="0"/>
              <a:t>Copyright © 2021 Palantir Technologies Inc. and affiliates (“Palantir”). All rights reserved. The information in this document is proprietary and provided for informational purposes only and shall not create a warranty of any kind. Any data contained herein is notional and for demonstration purposes only.</a:t>
            </a:r>
          </a:p>
        </p:txBody>
      </p:sp>
      <p:pic>
        <p:nvPicPr>
          <p:cNvPr id="416" name="Palantir-Logo-72dpi.png" descr="Palantir-Logo-72dpi.png"/>
          <p:cNvPicPr>
            <a:picLocks noChangeAspect="1"/>
          </p:cNvPicPr>
          <p:nvPr/>
        </p:nvPicPr>
        <p:blipFill>
          <a:blip r:embed="rId3"/>
          <a:srcRect r="80547"/>
          <a:stretch>
            <a:fillRect/>
          </a:stretch>
        </p:blipFill>
        <p:spPr>
          <a:xfrm>
            <a:off x="6380301" y="496711"/>
            <a:ext cx="148196" cy="183938"/>
          </a:xfrm>
          <a:prstGeom prst="rect">
            <a:avLst/>
          </a:prstGeom>
          <a:ln w="12700">
            <a:miter lim="400000"/>
          </a:ln>
        </p:spPr>
      </p:pic>
      <p:sp>
        <p:nvSpPr>
          <p:cNvPr id="23" name="Body copy goes here // 11pt. Lorem ipsum dolor sit amet, consectetur adipiscing elit, sed do eiusmod tempor incididunt ut labore et dolore magna aliqua. Mi bibendum neque egestas congue quisque. Mollis nunc sed id semper risus in hendrerit gravida rutrum. Gravida neque convallis a cras. Mi quis hendrerit dolor magna eget est lorem.…">
            <a:extLst>
              <a:ext uri="{FF2B5EF4-FFF2-40B4-BE49-F238E27FC236}">
                <a16:creationId xmlns:a16="http://schemas.microsoft.com/office/drawing/2014/main" id="{D9F71826-1532-1F42-A4CF-24699A20DEAD}"/>
              </a:ext>
            </a:extLst>
          </p:cNvPr>
          <p:cNvSpPr txBox="1"/>
          <p:nvPr/>
        </p:nvSpPr>
        <p:spPr>
          <a:xfrm>
            <a:off x="1856232" y="1225296"/>
            <a:ext cx="4672584" cy="6008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171450" indent="-171450" defTabSz="1425786">
              <a:spcBef>
                <a:spcPts val="600"/>
              </a:spcBef>
              <a:buFont typeface="Arial" panose="020B0604020202020204" pitchFamily="34" charset="0"/>
              <a:buChar char="•"/>
              <a:defRPr sz="1100" spc="-30">
                <a:solidFill>
                  <a:srgbClr val="1E2124"/>
                </a:solidFill>
              </a:defRPr>
            </a:pPr>
            <a:r>
              <a:rPr lang="en-US" sz="1050" b="1" dirty="0"/>
              <a:t>Automated Data Health Checks:</a:t>
            </a:r>
            <a:r>
              <a:rPr lang="en-US" sz="1050" i="1" dirty="0"/>
              <a:t> </a:t>
            </a:r>
            <a:r>
              <a:rPr lang="en-US" sz="1050" dirty="0"/>
              <a:t>Foundry automates checks designed to detect aberrations in the data – whether timeliness of data updates, completeness, consistency, or even identify missing contents – to ensure robust data quality at scale. The pipelines can also listen for these checks and prevent propagation of the data downstream, if any of the checks fail. </a:t>
            </a:r>
          </a:p>
          <a:p>
            <a:pPr marL="365760" lvl="7" indent="-182880">
              <a:spcBef>
                <a:spcPts val="600"/>
              </a:spcBef>
              <a:buFont typeface="Courier New" panose="02070309020205020404" pitchFamily="49" charset="0"/>
              <a:buChar char="o"/>
            </a:pPr>
            <a:r>
              <a:rPr lang="en-US" sz="1050" dirty="0"/>
              <a:t>For instance, users can define a target data schema, such as the column names and expected content types, and establish validations that ensure that changes in the data model are flagged early. If a validation fails, Foundry can trigger alerts for review and remediation. In addition to ingestion, Foundry also performs data pipeline health checks that trigger alerts all along the data pipeline. Some examples of data health checks include those listed below. This is not meant to be a comprehensive list, but rather a high-level view of some examples:</a:t>
            </a:r>
            <a:endParaRPr lang="en-US" sz="1050" b="1" dirty="0"/>
          </a:p>
          <a:p>
            <a:pPr marL="547688" lvl="1" indent="-147638">
              <a:spcBef>
                <a:spcPts val="600"/>
              </a:spcBef>
              <a:buFont typeface="Arial" panose="020B0604020202020204" pitchFamily="34" charset="0"/>
              <a:buChar char="•"/>
            </a:pPr>
            <a:r>
              <a:rPr lang="en-US" sz="1050" u="sng" dirty="0"/>
              <a:t># of rows</a:t>
            </a:r>
            <a:r>
              <a:rPr lang="en-US" sz="1050" dirty="0"/>
              <a:t> - Tracking whether data is within the range of expected rows. Data might be corrupted, backfilled, replicated or drop off — just to name a few. When this happens, proactive alerting allows the data engineer to be prompted immediately and root cause the issue.</a:t>
            </a:r>
          </a:p>
          <a:p>
            <a:pPr marL="548640" lvl="1" indent="-146304">
              <a:spcBef>
                <a:spcPts val="600"/>
              </a:spcBef>
              <a:buFont typeface="Arial" panose="020B0604020202020204" pitchFamily="34" charset="0"/>
              <a:buChar char="•"/>
            </a:pPr>
            <a:r>
              <a:rPr lang="en-US" sz="1050" u="sng" dirty="0"/>
              <a:t>Out-of-date</a:t>
            </a:r>
            <a:r>
              <a:rPr lang="en-US" sz="1050" dirty="0"/>
              <a:t> - Metadata on when the last time the data was updated provides visibility into the latency of the data, that may make it out of date and no longer accurate. For instance, if there is a dataset that is generally updated daily, but does not update for over 24 hours, an engineer will have to do some investigation upstream to determine the cause, before this out-of-date data inaccuracies across the pipeline.</a:t>
            </a:r>
          </a:p>
          <a:p>
            <a:pPr marL="744538" lvl="1" indent="-285750">
              <a:buFont typeface="Arial" panose="020B0604020202020204" pitchFamily="34" charset="0"/>
              <a:buChar char="•"/>
            </a:pPr>
            <a:endParaRPr lang="en-US" sz="1050" dirty="0"/>
          </a:p>
          <a:p>
            <a:pPr lvl="6" defTabSz="1425786">
              <a:spcBef>
                <a:spcPts val="1000"/>
              </a:spcBef>
              <a:defRPr sz="1100" spc="-30">
                <a:solidFill>
                  <a:srgbClr val="1E2124"/>
                </a:solidFill>
              </a:defRPr>
            </a:pPr>
            <a:br>
              <a:rPr lang="en-US" sz="1050" dirty="0"/>
            </a:br>
            <a:endParaRPr sz="1050" dirty="0"/>
          </a:p>
        </p:txBody>
      </p:sp>
      <p:sp>
        <p:nvSpPr>
          <p:cNvPr id="24" name="Supporting info can go here // 10pt">
            <a:extLst>
              <a:ext uri="{FF2B5EF4-FFF2-40B4-BE49-F238E27FC236}">
                <a16:creationId xmlns:a16="http://schemas.microsoft.com/office/drawing/2014/main" id="{CD3E1C9B-D041-7C4D-9A77-605507DB601B}"/>
              </a:ext>
            </a:extLst>
          </p:cNvPr>
          <p:cNvSpPr txBox="1"/>
          <p:nvPr/>
        </p:nvSpPr>
        <p:spPr>
          <a:xfrm>
            <a:off x="329354" y="1225296"/>
            <a:ext cx="1270494" cy="3792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1425786">
              <a:defRPr sz="1000" spc="-27">
                <a:solidFill>
                  <a:srgbClr val="A7A7A7"/>
                </a:solidFill>
              </a:defRPr>
            </a:lvl1pPr>
          </a:lstStyle>
          <a:p>
            <a:r>
              <a:rPr lang="en-US" dirty="0"/>
              <a:t>Automated data health checks</a:t>
            </a:r>
          </a:p>
        </p:txBody>
      </p:sp>
      <p:sp>
        <p:nvSpPr>
          <p:cNvPr id="12" name="White Paper Title Goes Here // 10pt">
            <a:extLst>
              <a:ext uri="{FF2B5EF4-FFF2-40B4-BE49-F238E27FC236}">
                <a16:creationId xmlns:a16="http://schemas.microsoft.com/office/drawing/2014/main" id="{2ACFCD8F-1E07-2841-A999-7895C1DCD891}"/>
              </a:ext>
            </a:extLst>
          </p:cNvPr>
          <p:cNvSpPr txBox="1"/>
          <p:nvPr/>
        </p:nvSpPr>
        <p:spPr>
          <a:xfrm>
            <a:off x="329354" y="490361"/>
            <a:ext cx="4100931" cy="156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defTabSz="1425786">
              <a:lnSpc>
                <a:spcPct val="110000"/>
              </a:lnSpc>
              <a:defRPr sz="1000" spc="-17">
                <a:solidFill>
                  <a:srgbClr val="1E2124"/>
                </a:solidFill>
              </a:defRPr>
            </a:lvl1pPr>
          </a:lstStyle>
          <a:p>
            <a:r>
              <a:rPr lang="en-US" dirty="0"/>
              <a:t>Trust in Data | Strategies to manage data quality, integrity, and transparency</a:t>
            </a:r>
            <a:endParaRPr dirty="0"/>
          </a:p>
        </p:txBody>
      </p:sp>
    </p:spTree>
    <p:extLst>
      <p:ext uri="{BB962C8B-B14F-4D97-AF65-F5344CB8AC3E}">
        <p14:creationId xmlns:p14="http://schemas.microsoft.com/office/powerpoint/2010/main" val="110861046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lide Number"/>
          <p:cNvSpPr txBox="1">
            <a:spLocks noGrp="1"/>
          </p:cNvSpPr>
          <p:nvPr>
            <p:ph type="sldNum" sz="quarter" idx="2"/>
          </p:nvPr>
        </p:nvSpPr>
        <p:spPr>
          <a:xfrm>
            <a:off x="6374682" y="8674878"/>
            <a:ext cx="153963"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8</a:t>
            </a:fld>
            <a:endParaRPr/>
          </a:p>
        </p:txBody>
      </p:sp>
      <p:sp>
        <p:nvSpPr>
          <p:cNvPr id="400" name="Line"/>
          <p:cNvSpPr/>
          <p:nvPr/>
        </p:nvSpPr>
        <p:spPr>
          <a:xfrm>
            <a:off x="329354" y="366536"/>
            <a:ext cx="6199292" cy="1"/>
          </a:xfrm>
          <a:prstGeom prst="line">
            <a:avLst/>
          </a:prstGeom>
          <a:ln w="6350">
            <a:solidFill>
              <a:srgbClr val="1E2124"/>
            </a:solidFill>
            <a:miter/>
          </a:ln>
        </p:spPr>
        <p:txBody>
          <a:bodyPr lIns="45718" tIns="45718" rIns="45718" bIns="45718"/>
          <a:lstStyle/>
          <a:p>
            <a:endParaRPr/>
          </a:p>
        </p:txBody>
      </p:sp>
      <p:sp>
        <p:nvSpPr>
          <p:cNvPr id="402" name="Line"/>
          <p:cNvSpPr/>
          <p:nvPr/>
        </p:nvSpPr>
        <p:spPr>
          <a:xfrm>
            <a:off x="329354" y="974945"/>
            <a:ext cx="6199292" cy="1"/>
          </a:xfrm>
          <a:prstGeom prst="line">
            <a:avLst/>
          </a:prstGeom>
          <a:ln w="6350">
            <a:solidFill>
              <a:srgbClr val="1E2124"/>
            </a:solidFill>
            <a:miter/>
          </a:ln>
        </p:spPr>
        <p:txBody>
          <a:bodyPr lIns="45718" tIns="45718" rIns="45718" bIns="45718"/>
          <a:lstStyle/>
          <a:p>
            <a:endParaRPr/>
          </a:p>
        </p:txBody>
      </p:sp>
      <p:pic>
        <p:nvPicPr>
          <p:cNvPr id="405" name="Palantir-Logo-72dpi.png" descr="Palantir-Logo-72dpi.png"/>
          <p:cNvPicPr>
            <a:picLocks noChangeAspect="1"/>
          </p:cNvPicPr>
          <p:nvPr/>
        </p:nvPicPr>
        <p:blipFill>
          <a:blip r:embed="rId3"/>
          <a:stretch>
            <a:fillRect/>
          </a:stretch>
        </p:blipFill>
        <p:spPr>
          <a:xfrm>
            <a:off x="329354" y="8657046"/>
            <a:ext cx="635247" cy="153378"/>
          </a:xfrm>
          <a:prstGeom prst="rect">
            <a:avLst/>
          </a:prstGeom>
          <a:ln w="12700">
            <a:miter lim="400000"/>
          </a:ln>
        </p:spPr>
      </p:pic>
      <p:sp>
        <p:nvSpPr>
          <p:cNvPr id="414" name="Supporting info can go here // 10pt"/>
          <p:cNvSpPr txBox="1"/>
          <p:nvPr/>
        </p:nvSpPr>
        <p:spPr>
          <a:xfrm>
            <a:off x="329354" y="6253737"/>
            <a:ext cx="1270494" cy="179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1425786">
              <a:defRPr sz="1000" spc="-27">
                <a:solidFill>
                  <a:srgbClr val="A7A7A7"/>
                </a:solidFill>
              </a:defRPr>
            </a:lvl1pPr>
          </a:lstStyle>
          <a:p>
            <a:endParaRPr dirty="0"/>
          </a:p>
        </p:txBody>
      </p:sp>
      <p:sp>
        <p:nvSpPr>
          <p:cNvPr id="415" name="Copyright © 2020 Palantir Technologies Inc. (&quot;Palantir&quot;). All right reserved. The information in this document is proprietary and confidential, and includes certain Palantir trade secrets. Unauthorized disclosure to any third party is strictly prohibited. The content provided herein is provided for informational purposes only and shall not create a warranty of any kind."/>
          <p:cNvSpPr txBox="1"/>
          <p:nvPr/>
        </p:nvSpPr>
        <p:spPr>
          <a:xfrm>
            <a:off x="1853354" y="8613310"/>
            <a:ext cx="4193935" cy="296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914400">
              <a:lnSpc>
                <a:spcPct val="110000"/>
              </a:lnSpc>
              <a:defRPr sz="600">
                <a:solidFill>
                  <a:srgbClr val="DBDBDB"/>
                </a:solidFill>
              </a:defRPr>
            </a:lvl1pPr>
          </a:lstStyle>
          <a:p>
            <a:r>
              <a:rPr lang="en-US" dirty="0"/>
              <a:t>Copyright © 2021 Palantir Technologies Inc. and affiliates (“Palantir”). All rights reserved. The information in this document is proprietary and provided for informational purposes only and shall not create a warranty of any kind. Any data contained herein is notional and for demonstration purposes only.</a:t>
            </a:r>
          </a:p>
        </p:txBody>
      </p:sp>
      <p:pic>
        <p:nvPicPr>
          <p:cNvPr id="416" name="Palantir-Logo-72dpi.png" descr="Palantir-Logo-72dpi.png"/>
          <p:cNvPicPr>
            <a:picLocks noChangeAspect="1"/>
          </p:cNvPicPr>
          <p:nvPr/>
        </p:nvPicPr>
        <p:blipFill>
          <a:blip r:embed="rId3"/>
          <a:srcRect r="80547"/>
          <a:stretch>
            <a:fillRect/>
          </a:stretch>
        </p:blipFill>
        <p:spPr>
          <a:xfrm>
            <a:off x="6380301" y="496711"/>
            <a:ext cx="148196" cy="183938"/>
          </a:xfrm>
          <a:prstGeom prst="rect">
            <a:avLst/>
          </a:prstGeom>
          <a:ln w="12700">
            <a:miter lim="400000"/>
          </a:ln>
        </p:spPr>
      </p:pic>
      <p:sp>
        <p:nvSpPr>
          <p:cNvPr id="23" name="Body copy goes here // 11pt. Lorem ipsum dolor sit amet, consectetur adipiscing elit, sed do eiusmod tempor incididunt ut labore et dolore magna aliqua. Mi bibendum neque egestas congue quisque. Mollis nunc sed id semper risus in hendrerit gravida rutrum. Gravida neque convallis a cras. Mi quis hendrerit dolor magna eget est lorem.…">
            <a:extLst>
              <a:ext uri="{FF2B5EF4-FFF2-40B4-BE49-F238E27FC236}">
                <a16:creationId xmlns:a16="http://schemas.microsoft.com/office/drawing/2014/main" id="{D9F71826-1532-1F42-A4CF-24699A20DEAD}"/>
              </a:ext>
            </a:extLst>
          </p:cNvPr>
          <p:cNvSpPr txBox="1"/>
          <p:nvPr/>
        </p:nvSpPr>
        <p:spPr>
          <a:xfrm>
            <a:off x="1856232" y="1225296"/>
            <a:ext cx="4672584" cy="4568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548640" lvl="1" indent="-146304">
              <a:buFont typeface="Arial" panose="020B0604020202020204" pitchFamily="34" charset="0"/>
              <a:buChar char="•"/>
            </a:pPr>
            <a:r>
              <a:rPr lang="en-US" sz="1050" u="sng" dirty="0"/>
              <a:t>Unique keys / joins</a:t>
            </a:r>
            <a:r>
              <a:rPr lang="en-US" sz="1050" dirty="0"/>
              <a:t> - Particularly when data is joined or integrated across systems or tables, a common data integrity issue occurs when there are not unique keys, which may result in erroneous joins or data being dropped. For instance, when joining metrics to a list of geographical areas (e.g., counties in the US), users may confront the issue that, if any of the county codes change, the data may not map with the corresponding data and that data will be dropped. Having the ability to check for completeness in the keys on the matching table ensures that the data transformation processes do not inadvertently drop critical data.</a:t>
            </a:r>
          </a:p>
          <a:p>
            <a:pPr marL="548640" lvl="1" indent="-146304">
              <a:spcBef>
                <a:spcPts val="400"/>
              </a:spcBef>
              <a:buFont typeface="Arial" panose="020B0604020202020204" pitchFamily="34" charset="0"/>
              <a:buChar char="•"/>
            </a:pPr>
            <a:r>
              <a:rPr lang="en-US" sz="1050" u="sng" dirty="0"/>
              <a:t>Null %</a:t>
            </a:r>
            <a:r>
              <a:rPr lang="en-US" sz="1050" dirty="0"/>
              <a:t> - Another common issue is content within a table changing and resulting in disappearing data. Tracking when the shape of the data significantly changes can suggest a potential issue in the upstream data set or an issue with how the data is being transformed. This would trigger a notification to the data engineer to conduct a root cause analysis to figure out if the data is actually changing or if a change to the data source of data pipeline might have caused the issue. </a:t>
            </a:r>
          </a:p>
          <a:p>
            <a:pPr marL="744538" lvl="1" indent="-285750">
              <a:buFont typeface="Arial" panose="020B0604020202020204" pitchFamily="34" charset="0"/>
              <a:buChar char="•"/>
            </a:pPr>
            <a:endParaRPr lang="en-US" sz="1050" dirty="0"/>
          </a:p>
          <a:p>
            <a:pPr lvl="6" defTabSz="1425786">
              <a:spcBef>
                <a:spcPts val="1000"/>
              </a:spcBef>
              <a:defRPr sz="1100" spc="-30">
                <a:solidFill>
                  <a:srgbClr val="1E2124"/>
                </a:solidFill>
              </a:defRPr>
            </a:pPr>
            <a:br>
              <a:rPr lang="en-US" sz="1050" dirty="0"/>
            </a:br>
            <a:endParaRPr sz="1050" dirty="0"/>
          </a:p>
        </p:txBody>
      </p:sp>
      <p:pic>
        <p:nvPicPr>
          <p:cNvPr id="3" name="Picture 2" descr="Graphical user interface, application&#10;&#10;Description automatically generated">
            <a:extLst>
              <a:ext uri="{FF2B5EF4-FFF2-40B4-BE49-F238E27FC236}">
                <a16:creationId xmlns:a16="http://schemas.microsoft.com/office/drawing/2014/main" id="{CCD57547-A29C-C945-A561-03393E46E3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9243" y="5338807"/>
            <a:ext cx="3509350" cy="1596121"/>
          </a:xfrm>
          <a:prstGeom prst="rect">
            <a:avLst/>
          </a:prstGeom>
          <a:ln>
            <a:solidFill>
              <a:schemeClr val="tx2"/>
            </a:solidFill>
          </a:ln>
        </p:spPr>
      </p:pic>
      <p:sp>
        <p:nvSpPr>
          <p:cNvPr id="17" name="Supporting info can go here // 10pt">
            <a:extLst>
              <a:ext uri="{FF2B5EF4-FFF2-40B4-BE49-F238E27FC236}">
                <a16:creationId xmlns:a16="http://schemas.microsoft.com/office/drawing/2014/main" id="{5719B865-294F-084F-A44B-7F27E9288A17}"/>
              </a:ext>
            </a:extLst>
          </p:cNvPr>
          <p:cNvSpPr txBox="1"/>
          <p:nvPr/>
        </p:nvSpPr>
        <p:spPr>
          <a:xfrm>
            <a:off x="329354" y="1225296"/>
            <a:ext cx="1270494" cy="3792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1425786">
              <a:defRPr sz="1000" spc="-27">
                <a:solidFill>
                  <a:srgbClr val="A7A7A7"/>
                </a:solidFill>
              </a:defRPr>
            </a:lvl1pPr>
          </a:lstStyle>
          <a:p>
            <a:r>
              <a:rPr lang="en-US" dirty="0"/>
              <a:t>Automated data health checks (continued)</a:t>
            </a:r>
          </a:p>
        </p:txBody>
      </p:sp>
      <p:pic>
        <p:nvPicPr>
          <p:cNvPr id="7" name="Picture 6" descr="Graphical user interface, website&#10;&#10;Description automatically generated">
            <a:extLst>
              <a:ext uri="{FF2B5EF4-FFF2-40B4-BE49-F238E27FC236}">
                <a16:creationId xmlns:a16="http://schemas.microsoft.com/office/drawing/2014/main" id="{217C0C33-C79A-F64F-A847-3950F758AB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5820" y="6136868"/>
            <a:ext cx="2362676" cy="2124503"/>
          </a:xfrm>
          <a:prstGeom prst="rect">
            <a:avLst/>
          </a:prstGeom>
          <a:ln>
            <a:solidFill>
              <a:schemeClr val="tx2"/>
            </a:solidFill>
          </a:ln>
        </p:spPr>
      </p:pic>
      <p:sp>
        <p:nvSpPr>
          <p:cNvPr id="14" name="White Paper Title Goes Here // 10pt">
            <a:extLst>
              <a:ext uri="{FF2B5EF4-FFF2-40B4-BE49-F238E27FC236}">
                <a16:creationId xmlns:a16="http://schemas.microsoft.com/office/drawing/2014/main" id="{AD80A4A2-EE51-424D-82E7-49038BA69AC3}"/>
              </a:ext>
            </a:extLst>
          </p:cNvPr>
          <p:cNvSpPr txBox="1"/>
          <p:nvPr/>
        </p:nvSpPr>
        <p:spPr>
          <a:xfrm>
            <a:off x="329354" y="490361"/>
            <a:ext cx="4100931" cy="156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defTabSz="1425786">
              <a:lnSpc>
                <a:spcPct val="110000"/>
              </a:lnSpc>
              <a:defRPr sz="1000" spc="-17">
                <a:solidFill>
                  <a:srgbClr val="1E2124"/>
                </a:solidFill>
              </a:defRPr>
            </a:lvl1pPr>
          </a:lstStyle>
          <a:p>
            <a:r>
              <a:rPr lang="en-US" dirty="0"/>
              <a:t>Trust in Data | Strategies to manage data quality, integrity, and transparency</a:t>
            </a:r>
            <a:endParaRPr dirty="0"/>
          </a:p>
        </p:txBody>
      </p:sp>
    </p:spTree>
    <p:extLst>
      <p:ext uri="{BB962C8B-B14F-4D97-AF65-F5344CB8AC3E}">
        <p14:creationId xmlns:p14="http://schemas.microsoft.com/office/powerpoint/2010/main" val="55200061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Body copy goes here // 11pt. Lorem ipsum dolor sit amet, consectetur adipiscing elit, sed do eiusmod tempor incididunt ut labore et dolore magna aliqua. Mi bibendum neque egestas congue quisque. Mollis nunc sed id semper risus in hendrerit gravida rutrum. Gravida neque convallis a cras. Mi quis hendrerit dolor magna eget est lorem.…">
            <a:extLst>
              <a:ext uri="{FF2B5EF4-FFF2-40B4-BE49-F238E27FC236}">
                <a16:creationId xmlns:a16="http://schemas.microsoft.com/office/drawing/2014/main" id="{D9F71826-1532-1F42-A4CF-24699A20DEAD}"/>
              </a:ext>
            </a:extLst>
          </p:cNvPr>
          <p:cNvSpPr txBox="1"/>
          <p:nvPr/>
        </p:nvSpPr>
        <p:spPr>
          <a:xfrm>
            <a:off x="1856232" y="1225296"/>
            <a:ext cx="4672584" cy="8109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171450" indent="-171450" defTabSz="1425786">
              <a:spcBef>
                <a:spcPts val="600"/>
              </a:spcBef>
              <a:buFont typeface="Arial" panose="020B0604020202020204" pitchFamily="34" charset="0"/>
              <a:buChar char="•"/>
              <a:defRPr sz="1100" spc="-30">
                <a:solidFill>
                  <a:srgbClr val="1E2124"/>
                </a:solidFill>
              </a:defRPr>
            </a:pPr>
            <a:r>
              <a:rPr lang="en-US" sz="1050" b="1" dirty="0"/>
              <a:t>Ad Hoc Analyses for Comparison: </a:t>
            </a:r>
            <a:r>
              <a:rPr lang="en-US" sz="1050" dirty="0"/>
              <a:t>Foundry provides tooling for data engineers to conduct ad hoc analyses to better understand the shape of data and how it changes over time. This allows data engineers to proactively identify anomalous patterns and conduct root-cause analyses on data issues. </a:t>
            </a:r>
          </a:p>
          <a:p>
            <a:pPr marL="365760" lvl="7" indent="-182880">
              <a:spcBef>
                <a:spcPts val="600"/>
              </a:spcBef>
              <a:buFont typeface="Courier New" panose="02070309020205020404" pitchFamily="49" charset="0"/>
              <a:buChar char="o"/>
            </a:pPr>
            <a:r>
              <a:rPr lang="en-US" sz="1050" dirty="0"/>
              <a:t>Some common ways Foundry enables ad hoc analyses include: </a:t>
            </a:r>
            <a:endParaRPr lang="en-US" sz="1050" b="1" dirty="0"/>
          </a:p>
          <a:p>
            <a:pPr marL="548640" lvl="1" indent="-146304">
              <a:spcBef>
                <a:spcPts val="600"/>
              </a:spcBef>
              <a:buFont typeface="Arial" panose="020B0604020202020204" pitchFamily="34" charset="0"/>
              <a:buChar char="•"/>
            </a:pPr>
            <a:r>
              <a:rPr lang="en-US" sz="1050" u="sng" dirty="0"/>
              <a:t>Creating histograms and tracking patterns</a:t>
            </a:r>
            <a:r>
              <a:rPr lang="en-US" sz="1050" dirty="0"/>
              <a:t> – Users can inspect elements in the table to make sure that the distributions are as expected and the integrity of the dataset is not compromised. This gives data analysts an immediate sense of whether there are anomalies in the data (e.g., Are there more than expected nulls? Is the data skewed in one direction - if so, why?).</a:t>
            </a:r>
          </a:p>
          <a:p>
            <a:pPr marL="548640" lvl="1" indent="-146304">
              <a:spcBef>
                <a:spcPts val="600"/>
              </a:spcBef>
              <a:buFont typeface="Arial" panose="020B0604020202020204" pitchFamily="34" charset="0"/>
              <a:buChar char="•"/>
            </a:pPr>
            <a:endParaRPr lang="en-US" sz="1050" dirty="0"/>
          </a:p>
          <a:p>
            <a:pPr marL="744538" lvl="1" indent="-285750">
              <a:buFont typeface="Arial" panose="020B0604020202020204" pitchFamily="34" charset="0"/>
              <a:buChar char="•"/>
            </a:pPr>
            <a:endParaRPr lang="en-US" sz="1050" dirty="0"/>
          </a:p>
          <a:p>
            <a:pPr marL="744538" lvl="1" indent="-285750">
              <a:buFont typeface="Arial" panose="020B0604020202020204" pitchFamily="34" charset="0"/>
              <a:buChar char="•"/>
            </a:pPr>
            <a:endParaRPr lang="en-US" sz="1050" dirty="0"/>
          </a:p>
          <a:p>
            <a:pPr marL="744538" lvl="1" indent="-285750">
              <a:buFont typeface="Arial" panose="020B0604020202020204" pitchFamily="34" charset="0"/>
              <a:buChar char="•"/>
            </a:pPr>
            <a:endParaRPr lang="en-US" sz="1050" dirty="0"/>
          </a:p>
          <a:p>
            <a:pPr marL="744538" lvl="1" indent="-285750">
              <a:buFont typeface="Arial" panose="020B0604020202020204" pitchFamily="34" charset="0"/>
              <a:buChar char="•"/>
            </a:pPr>
            <a:endParaRPr lang="en-US" sz="1050" dirty="0"/>
          </a:p>
          <a:p>
            <a:pPr marL="744538" lvl="1" indent="-285750">
              <a:buFont typeface="Arial" panose="020B0604020202020204" pitchFamily="34" charset="0"/>
              <a:buChar char="•"/>
            </a:pPr>
            <a:endParaRPr lang="en-US" sz="1050" dirty="0"/>
          </a:p>
          <a:p>
            <a:pPr marL="744538" lvl="1" indent="-285750">
              <a:buFont typeface="Arial" panose="020B0604020202020204" pitchFamily="34" charset="0"/>
              <a:buChar char="•"/>
            </a:pPr>
            <a:endParaRPr lang="en-US" sz="1050" dirty="0"/>
          </a:p>
          <a:p>
            <a:pPr marL="744538" lvl="1" indent="-285750">
              <a:buFont typeface="Arial" panose="020B0604020202020204" pitchFamily="34" charset="0"/>
              <a:buChar char="•"/>
            </a:pPr>
            <a:endParaRPr lang="en-US" sz="1050" dirty="0"/>
          </a:p>
          <a:p>
            <a:pPr marL="744538" lvl="1" indent="-285750">
              <a:buFont typeface="Arial" panose="020B0604020202020204" pitchFamily="34" charset="0"/>
              <a:buChar char="•"/>
            </a:pPr>
            <a:endParaRPr lang="en-US" sz="1050" dirty="0"/>
          </a:p>
          <a:p>
            <a:pPr marL="744538" lvl="1" indent="-285750">
              <a:buFont typeface="Arial" panose="020B0604020202020204" pitchFamily="34" charset="0"/>
              <a:buChar char="•"/>
            </a:pPr>
            <a:endParaRPr lang="en-US" sz="1050" dirty="0"/>
          </a:p>
          <a:p>
            <a:pPr marL="744538" lvl="1" indent="-285750">
              <a:buFont typeface="Arial" panose="020B0604020202020204" pitchFamily="34" charset="0"/>
              <a:buChar char="•"/>
            </a:pPr>
            <a:endParaRPr lang="en-US" sz="1050" dirty="0"/>
          </a:p>
          <a:p>
            <a:pPr marL="744538" lvl="1" indent="-285750">
              <a:buFont typeface="Arial" panose="020B0604020202020204" pitchFamily="34" charset="0"/>
              <a:buChar char="•"/>
            </a:pPr>
            <a:endParaRPr lang="en-US" sz="1050" dirty="0"/>
          </a:p>
          <a:p>
            <a:pPr marL="744538" lvl="1" indent="-285750">
              <a:buFont typeface="Arial" panose="020B0604020202020204" pitchFamily="34" charset="0"/>
              <a:buChar char="•"/>
            </a:pPr>
            <a:endParaRPr lang="en-US" sz="1050" dirty="0"/>
          </a:p>
          <a:p>
            <a:pPr marL="744538" lvl="1" indent="-285750">
              <a:buFont typeface="Arial" panose="020B0604020202020204" pitchFamily="34" charset="0"/>
              <a:buChar char="•"/>
            </a:pPr>
            <a:endParaRPr lang="en-US" sz="1050" dirty="0"/>
          </a:p>
          <a:p>
            <a:pPr marL="458788" lvl="1"/>
            <a:endParaRPr lang="en-US" sz="1050" dirty="0"/>
          </a:p>
          <a:p>
            <a:pPr marL="744538" lvl="1" indent="-285750">
              <a:buFont typeface="Arial" panose="020B0604020202020204" pitchFamily="34" charset="0"/>
              <a:buChar char="•"/>
            </a:pPr>
            <a:endParaRPr lang="en-US" sz="1050" dirty="0"/>
          </a:p>
          <a:p>
            <a:pPr marL="548640" lvl="1" indent="-146304">
              <a:buFont typeface="Arial" panose="020B0604020202020204" pitchFamily="34" charset="0"/>
              <a:buChar char="•"/>
            </a:pPr>
            <a:r>
              <a:rPr lang="en-US" sz="1050" u="sng" dirty="0"/>
              <a:t>Comparing transactions</a:t>
            </a:r>
            <a:r>
              <a:rPr lang="en-US" sz="1050" dirty="0"/>
              <a:t> - Foundry is built to </a:t>
            </a:r>
            <a:r>
              <a:rPr lang="en-US" sz="1050" dirty="0">
                <a:hlinkClick r:id="rId3"/>
              </a:rPr>
              <a:t>“version data like code”</a:t>
            </a:r>
            <a:r>
              <a:rPr lang="en-US" sz="1050" dirty="0"/>
              <a:t> meaning that users can scroll back through to previous versions of a dataset and confirm if the dataset has changed over time. If large variations occur over time, Foundry may suggest some potential changes to the data source or pipeline that might have had deleterious effects on the outcome. </a:t>
            </a:r>
          </a:p>
          <a:p>
            <a:pPr marL="744538" lvl="1" indent="-285750">
              <a:buFont typeface="Arial" panose="020B0604020202020204" pitchFamily="34" charset="0"/>
              <a:buChar char="•"/>
            </a:pPr>
            <a:endParaRPr lang="en-US" sz="1050" dirty="0"/>
          </a:p>
          <a:p>
            <a:pPr marL="744538" lvl="1" indent="-285750">
              <a:buFont typeface="Arial" panose="020B0604020202020204" pitchFamily="34" charset="0"/>
              <a:buChar char="•"/>
            </a:pPr>
            <a:endParaRPr lang="en-US" sz="1050" dirty="0"/>
          </a:p>
          <a:p>
            <a:pPr lvl="6" defTabSz="1425786">
              <a:spcBef>
                <a:spcPts val="1000"/>
              </a:spcBef>
              <a:defRPr sz="1100" spc="-30">
                <a:solidFill>
                  <a:srgbClr val="1E2124"/>
                </a:solidFill>
              </a:defRPr>
            </a:pPr>
            <a:br>
              <a:rPr lang="en-US" sz="1050" dirty="0"/>
            </a:br>
            <a:endParaRPr sz="1050" dirty="0"/>
          </a:p>
        </p:txBody>
      </p:sp>
      <p:pic>
        <p:nvPicPr>
          <p:cNvPr id="3" name="Picture 2" descr="Graphical user interface, table&#10;&#10;Description automatically generated">
            <a:extLst>
              <a:ext uri="{FF2B5EF4-FFF2-40B4-BE49-F238E27FC236}">
                <a16:creationId xmlns:a16="http://schemas.microsoft.com/office/drawing/2014/main" id="{B2C586D3-9978-A844-9947-8CF7CB64EE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6710" y="3864496"/>
            <a:ext cx="3260579" cy="3016905"/>
          </a:xfrm>
          <a:prstGeom prst="rect">
            <a:avLst/>
          </a:prstGeom>
        </p:spPr>
      </p:pic>
      <p:sp>
        <p:nvSpPr>
          <p:cNvPr id="399" name="Slide Number"/>
          <p:cNvSpPr txBox="1">
            <a:spLocks noGrp="1"/>
          </p:cNvSpPr>
          <p:nvPr>
            <p:ph type="sldNum" sz="quarter" idx="2"/>
          </p:nvPr>
        </p:nvSpPr>
        <p:spPr>
          <a:xfrm>
            <a:off x="6374682" y="8674878"/>
            <a:ext cx="153963"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9</a:t>
            </a:fld>
            <a:endParaRPr/>
          </a:p>
        </p:txBody>
      </p:sp>
      <p:sp>
        <p:nvSpPr>
          <p:cNvPr id="400" name="Line"/>
          <p:cNvSpPr/>
          <p:nvPr/>
        </p:nvSpPr>
        <p:spPr>
          <a:xfrm>
            <a:off x="329354" y="366536"/>
            <a:ext cx="6199292" cy="1"/>
          </a:xfrm>
          <a:prstGeom prst="line">
            <a:avLst/>
          </a:prstGeom>
          <a:ln w="6350">
            <a:solidFill>
              <a:srgbClr val="1E2124"/>
            </a:solidFill>
            <a:miter/>
          </a:ln>
        </p:spPr>
        <p:txBody>
          <a:bodyPr lIns="45718" tIns="45718" rIns="45718" bIns="45718"/>
          <a:lstStyle/>
          <a:p>
            <a:endParaRPr/>
          </a:p>
        </p:txBody>
      </p:sp>
      <p:sp>
        <p:nvSpPr>
          <p:cNvPr id="402" name="Line"/>
          <p:cNvSpPr/>
          <p:nvPr/>
        </p:nvSpPr>
        <p:spPr>
          <a:xfrm>
            <a:off x="329354" y="974945"/>
            <a:ext cx="6199292" cy="1"/>
          </a:xfrm>
          <a:prstGeom prst="line">
            <a:avLst/>
          </a:prstGeom>
          <a:ln w="6350">
            <a:solidFill>
              <a:srgbClr val="1E2124"/>
            </a:solidFill>
            <a:miter/>
          </a:ln>
        </p:spPr>
        <p:txBody>
          <a:bodyPr lIns="45718" tIns="45718" rIns="45718" bIns="45718"/>
          <a:lstStyle/>
          <a:p>
            <a:endParaRPr/>
          </a:p>
        </p:txBody>
      </p:sp>
      <p:pic>
        <p:nvPicPr>
          <p:cNvPr id="405" name="Palantir-Logo-72dpi.png" descr="Palantir-Logo-72dpi.png"/>
          <p:cNvPicPr>
            <a:picLocks noChangeAspect="1"/>
          </p:cNvPicPr>
          <p:nvPr/>
        </p:nvPicPr>
        <p:blipFill>
          <a:blip r:embed="rId5"/>
          <a:stretch>
            <a:fillRect/>
          </a:stretch>
        </p:blipFill>
        <p:spPr>
          <a:xfrm>
            <a:off x="329354" y="8657046"/>
            <a:ext cx="635247" cy="153378"/>
          </a:xfrm>
          <a:prstGeom prst="rect">
            <a:avLst/>
          </a:prstGeom>
          <a:ln w="12700">
            <a:miter lim="400000"/>
          </a:ln>
        </p:spPr>
      </p:pic>
      <p:sp>
        <p:nvSpPr>
          <p:cNvPr id="414" name="Supporting info can go here // 10pt"/>
          <p:cNvSpPr txBox="1"/>
          <p:nvPr/>
        </p:nvSpPr>
        <p:spPr>
          <a:xfrm>
            <a:off x="329354" y="6253737"/>
            <a:ext cx="1270494" cy="179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1425786">
              <a:defRPr sz="1000" spc="-27">
                <a:solidFill>
                  <a:srgbClr val="A7A7A7"/>
                </a:solidFill>
              </a:defRPr>
            </a:lvl1pPr>
          </a:lstStyle>
          <a:p>
            <a:endParaRPr dirty="0"/>
          </a:p>
        </p:txBody>
      </p:sp>
      <p:sp>
        <p:nvSpPr>
          <p:cNvPr id="415" name="Copyright © 2020 Palantir Technologies Inc. (&quot;Palantir&quot;). All right reserved. The information in this document is proprietary and confidential, and includes certain Palantir trade secrets. Unauthorized disclosure to any third party is strictly prohibited. The content provided herein is provided for informational purposes only and shall not create a warranty of any kind."/>
          <p:cNvSpPr txBox="1"/>
          <p:nvPr/>
        </p:nvSpPr>
        <p:spPr>
          <a:xfrm>
            <a:off x="1853354" y="8613310"/>
            <a:ext cx="4193935" cy="296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914400">
              <a:lnSpc>
                <a:spcPct val="110000"/>
              </a:lnSpc>
              <a:defRPr sz="600">
                <a:solidFill>
                  <a:srgbClr val="DBDBDB"/>
                </a:solidFill>
              </a:defRPr>
            </a:lvl1pPr>
          </a:lstStyle>
          <a:p>
            <a:r>
              <a:rPr lang="en-US" dirty="0"/>
              <a:t>Copyright © 2021 Palantir Technologies Inc. and affiliates (“Palantir”). All rights reserved. The information in this document is proprietary and provided for informational purposes only and shall not create a warranty of any kind. Any data contained herein is notional and for demonstration purposes only.</a:t>
            </a:r>
          </a:p>
        </p:txBody>
      </p:sp>
      <p:pic>
        <p:nvPicPr>
          <p:cNvPr id="416" name="Palantir-Logo-72dpi.png" descr="Palantir-Logo-72dpi.png"/>
          <p:cNvPicPr>
            <a:picLocks noChangeAspect="1"/>
          </p:cNvPicPr>
          <p:nvPr/>
        </p:nvPicPr>
        <p:blipFill>
          <a:blip r:embed="rId5"/>
          <a:srcRect r="80547"/>
          <a:stretch>
            <a:fillRect/>
          </a:stretch>
        </p:blipFill>
        <p:spPr>
          <a:xfrm>
            <a:off x="6380301" y="496711"/>
            <a:ext cx="148196" cy="183938"/>
          </a:xfrm>
          <a:prstGeom prst="rect">
            <a:avLst/>
          </a:prstGeom>
          <a:ln w="12700">
            <a:miter lim="400000"/>
          </a:ln>
        </p:spPr>
      </p:pic>
      <p:sp>
        <p:nvSpPr>
          <p:cNvPr id="15" name="Supporting info can go here // 10pt">
            <a:extLst>
              <a:ext uri="{FF2B5EF4-FFF2-40B4-BE49-F238E27FC236}">
                <a16:creationId xmlns:a16="http://schemas.microsoft.com/office/drawing/2014/main" id="{17D89B3C-8812-4940-99E8-2DCDDDEA053C}"/>
              </a:ext>
            </a:extLst>
          </p:cNvPr>
          <p:cNvSpPr txBox="1"/>
          <p:nvPr/>
        </p:nvSpPr>
        <p:spPr>
          <a:xfrm>
            <a:off x="329354" y="1225296"/>
            <a:ext cx="1270494" cy="3792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1425786">
              <a:defRPr sz="1000" spc="-27">
                <a:solidFill>
                  <a:srgbClr val="A7A7A7"/>
                </a:solidFill>
              </a:defRPr>
            </a:lvl1pPr>
          </a:lstStyle>
          <a:p>
            <a:r>
              <a:rPr lang="en-US" dirty="0"/>
              <a:t>Ad hoc analyses for comparison</a:t>
            </a:r>
          </a:p>
        </p:txBody>
      </p:sp>
      <p:sp>
        <p:nvSpPr>
          <p:cNvPr id="13" name="White Paper Title Goes Here // 10pt">
            <a:extLst>
              <a:ext uri="{FF2B5EF4-FFF2-40B4-BE49-F238E27FC236}">
                <a16:creationId xmlns:a16="http://schemas.microsoft.com/office/drawing/2014/main" id="{84688A70-8407-214D-9B6C-5487D9310FA0}"/>
              </a:ext>
            </a:extLst>
          </p:cNvPr>
          <p:cNvSpPr txBox="1"/>
          <p:nvPr/>
        </p:nvSpPr>
        <p:spPr>
          <a:xfrm>
            <a:off x="329354" y="490361"/>
            <a:ext cx="4100931" cy="156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defTabSz="1425786">
              <a:lnSpc>
                <a:spcPct val="110000"/>
              </a:lnSpc>
              <a:defRPr sz="1000" spc="-17">
                <a:solidFill>
                  <a:srgbClr val="1E2124"/>
                </a:solidFill>
              </a:defRPr>
            </a:lvl1pPr>
          </a:lstStyle>
          <a:p>
            <a:r>
              <a:rPr lang="en-US" dirty="0"/>
              <a:t>Trust in Data | Strategies to manage data quality, integrity, and transparency</a:t>
            </a:r>
            <a:endParaRPr dirty="0"/>
          </a:p>
        </p:txBody>
      </p:sp>
    </p:spTree>
    <p:extLst>
      <p:ext uri="{BB962C8B-B14F-4D97-AF65-F5344CB8AC3E}">
        <p14:creationId xmlns:p14="http://schemas.microsoft.com/office/powerpoint/2010/main" val="767698603"/>
      </p:ext>
    </p:extLst>
  </p:cSld>
  <p:clrMapOvr>
    <a:masterClrMapping/>
  </p:clrMapOvr>
  <p:transition spd="med"/>
</p:sld>
</file>

<file path=ppt/theme/theme1.xml><?xml version="1.0" encoding="utf-8"?>
<a:theme xmlns:a="http://schemas.openxmlformats.org/drawingml/2006/main" name="Office Theme">
  <a:themeElements>
    <a:clrScheme name="Office Theme">
      <a:dk1>
        <a:srgbClr val="1E2326"/>
      </a:dk1>
      <a:lt1>
        <a:srgbClr val="FFFFFF"/>
      </a:lt1>
      <a:dk2>
        <a:srgbClr val="A7A7A7"/>
      </a:dk2>
      <a:lt2>
        <a:srgbClr val="535353"/>
      </a:lt2>
      <a:accent1>
        <a:srgbClr val="8A7747"/>
      </a:accent1>
      <a:accent2>
        <a:srgbClr val="E96033"/>
      </a:accent2>
      <a:accent3>
        <a:srgbClr val="F1423C"/>
      </a:accent3>
      <a:accent4>
        <a:srgbClr val="F0C4BD"/>
      </a:accent4>
      <a:accent5>
        <a:srgbClr val="D9EFFE"/>
      </a:accent5>
      <a:accent6>
        <a:srgbClr val="A5F1CC"/>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EFFFE"/>
        </a:solidFill>
        <a:ln w="25400" cap="flat">
          <a:solidFill>
            <a:schemeClr val="accent1"/>
          </a:solidFill>
          <a:prstDash val="solid"/>
          <a:round/>
        </a:ln>
        <a:effectLst/>
        <a:sp3d/>
      </a:spPr>
      <a:bodyPr rot="0" spcFirstLastPara="1" vertOverflow="overflow" horzOverflow="overflow" vert="horz" wrap="square" lIns="28336" tIns="28336" rIns="28336" bIns="28336" numCol="1" spcCol="38100" rtlCol="0" anchor="ctr">
        <a:spAutoFit/>
      </a:bodyPr>
      <a:lstStyle>
        <a:defPPr marL="0" marR="0" indent="0" algn="l" defTabSz="625064" rtl="0" fontAlgn="auto" latinLnBrk="0" hangingPunct="0">
          <a:lnSpc>
            <a:spcPct val="130000"/>
          </a:lnSpc>
          <a:spcBef>
            <a:spcPts val="0"/>
          </a:spcBef>
          <a:spcAft>
            <a:spcPts val="0"/>
          </a:spcAft>
          <a:buClrTx/>
          <a:buSzTx/>
          <a:buFontTx/>
          <a:buNone/>
          <a:tabLst/>
          <a:defRPr kumimoji="0" sz="2600" b="0" i="0" u="none" strike="noStrike" cap="none" spc="0" normalizeH="0" baseline="0">
            <a:ln>
              <a:noFill/>
            </a:ln>
            <a:solidFill>
              <a:srgbClr val="1E2326"/>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28336" tIns="28336" rIns="28336" bIns="28336" numCol="1" spcCol="38100" rtlCol="0" anchor="t">
        <a:spAutoFit/>
      </a:bodyPr>
      <a:lstStyle>
        <a:defPPr marL="0" marR="0" indent="0" algn="l" defTabSz="625064" rtl="0" fontAlgn="auto" latinLnBrk="0" hangingPunct="0">
          <a:lnSpc>
            <a:spcPct val="130000"/>
          </a:lnSpc>
          <a:spcBef>
            <a:spcPts val="0"/>
          </a:spcBef>
          <a:spcAft>
            <a:spcPts val="0"/>
          </a:spcAft>
          <a:buClrTx/>
          <a:buSzTx/>
          <a:buFontTx/>
          <a:buNone/>
          <a:tabLst/>
          <a:defRPr kumimoji="0" sz="2600" b="0" i="0" u="none" strike="noStrike" cap="none" spc="0" normalizeH="0" baseline="0">
            <a:ln>
              <a:noFill/>
            </a:ln>
            <a:solidFill>
              <a:srgbClr val="1E2326"/>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8A7747"/>
      </a:accent1>
      <a:accent2>
        <a:srgbClr val="E96033"/>
      </a:accent2>
      <a:accent3>
        <a:srgbClr val="F1423C"/>
      </a:accent3>
      <a:accent4>
        <a:srgbClr val="F0C4BD"/>
      </a:accent4>
      <a:accent5>
        <a:srgbClr val="D9EFFE"/>
      </a:accent5>
      <a:accent6>
        <a:srgbClr val="A5F1CC"/>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EFFFE"/>
        </a:solidFill>
        <a:ln w="25400" cap="flat">
          <a:solidFill>
            <a:schemeClr val="accent1"/>
          </a:solidFill>
          <a:prstDash val="solid"/>
          <a:round/>
        </a:ln>
        <a:effectLst/>
        <a:sp3d/>
      </a:spPr>
      <a:bodyPr rot="0" spcFirstLastPara="1" vertOverflow="overflow" horzOverflow="overflow" vert="horz" wrap="square" lIns="28336" tIns="28336" rIns="28336" bIns="28336" numCol="1" spcCol="38100" rtlCol="0" anchor="ctr">
        <a:spAutoFit/>
      </a:bodyPr>
      <a:lstStyle>
        <a:defPPr marL="0" marR="0" indent="0" algn="l" defTabSz="625064" rtl="0" fontAlgn="auto" latinLnBrk="0" hangingPunct="0">
          <a:lnSpc>
            <a:spcPct val="130000"/>
          </a:lnSpc>
          <a:spcBef>
            <a:spcPts val="0"/>
          </a:spcBef>
          <a:spcAft>
            <a:spcPts val="0"/>
          </a:spcAft>
          <a:buClrTx/>
          <a:buSzTx/>
          <a:buFontTx/>
          <a:buNone/>
          <a:tabLst/>
          <a:defRPr kumimoji="0" sz="2600" b="0" i="0" u="none" strike="noStrike" cap="none" spc="0" normalizeH="0" baseline="0">
            <a:ln>
              <a:noFill/>
            </a:ln>
            <a:solidFill>
              <a:srgbClr val="1E2326"/>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28336" tIns="28336" rIns="28336" bIns="28336" numCol="1" spcCol="38100" rtlCol="0" anchor="t">
        <a:spAutoFit/>
      </a:bodyPr>
      <a:lstStyle>
        <a:defPPr marL="0" marR="0" indent="0" algn="l" defTabSz="625064" rtl="0" fontAlgn="auto" latinLnBrk="0" hangingPunct="0">
          <a:lnSpc>
            <a:spcPct val="130000"/>
          </a:lnSpc>
          <a:spcBef>
            <a:spcPts val="0"/>
          </a:spcBef>
          <a:spcAft>
            <a:spcPts val="0"/>
          </a:spcAft>
          <a:buClrTx/>
          <a:buSzTx/>
          <a:buFontTx/>
          <a:buNone/>
          <a:tabLst/>
          <a:defRPr kumimoji="0" sz="2600" b="0" i="0" u="none" strike="noStrike" cap="none" spc="0" normalizeH="0" baseline="0">
            <a:ln>
              <a:noFill/>
            </a:ln>
            <a:solidFill>
              <a:srgbClr val="1E2326"/>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309</TotalTime>
  <Words>4745</Words>
  <Application>Microsoft Macintosh PowerPoint</Application>
  <PresentationFormat>On-screen Show (4:3)</PresentationFormat>
  <Paragraphs>164</Paragraphs>
  <Slides>14</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Alice Yu</cp:lastModifiedBy>
  <cp:revision>33</cp:revision>
  <dcterms:modified xsi:type="dcterms:W3CDTF">2021-07-21T06:37:16Z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2622fa-1113-44ee-b2d9-a0564708a895_Enabled">
    <vt:lpwstr>true</vt:lpwstr>
  </property>
  <property fmtid="{D5CDD505-2E9C-101B-9397-08002B2CF9AE}" pid="3" name="MSIP_Label_832622fa-1113-44ee-b2d9-a0564708a895_SetDate">
    <vt:lpwstr>2021-07-19T23:56:01Z</vt:lpwstr>
  </property>
  <property fmtid="{D5CDD505-2E9C-101B-9397-08002B2CF9AE}" pid="4" name="MSIP_Label_832622fa-1113-44ee-b2d9-a0564708a895_Method">
    <vt:lpwstr>Privileged</vt:lpwstr>
  </property>
  <property fmtid="{D5CDD505-2E9C-101B-9397-08002B2CF9AE}" pid="5" name="MSIP_Label_832622fa-1113-44ee-b2d9-a0564708a895_Name">
    <vt:lpwstr>Public</vt:lpwstr>
  </property>
  <property fmtid="{D5CDD505-2E9C-101B-9397-08002B2CF9AE}" pid="6" name="MSIP_Label_832622fa-1113-44ee-b2d9-a0564708a895_SiteId">
    <vt:lpwstr>76463010-5dd7-40c7-b509-7ce28ba39430</vt:lpwstr>
  </property>
  <property fmtid="{D5CDD505-2E9C-101B-9397-08002B2CF9AE}" pid="7" name="MSIP_Label_832622fa-1113-44ee-b2d9-a0564708a895_ActionId">
    <vt:lpwstr>d5184fde-27e7-4b7b-80a1-905d41a32c58</vt:lpwstr>
  </property>
  <property fmtid="{D5CDD505-2E9C-101B-9397-08002B2CF9AE}" pid="8" name="MSIP_Label_832622fa-1113-44ee-b2d9-a0564708a895_ContentBits">
    <vt:lpwstr>2</vt:lpwstr>
  </property>
  <property fmtid="{D5CDD505-2E9C-101B-9397-08002B2CF9AE}" pid="9" name="ClassificationContentMarkingFooterLocations">
    <vt:lpwstr>Office Theme:6</vt:lpwstr>
  </property>
  <property fmtid="{D5CDD505-2E9C-101B-9397-08002B2CF9AE}" pid="10" name="ClassificationContentMarkingFooterText">
    <vt:lpwstr>// Palantir public</vt:lpwstr>
  </property>
</Properties>
</file>